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9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thkamp, Manuela" initials="AM" lastIdx="1" clrIdx="0">
    <p:extLst>
      <p:ext uri="{19B8F6BF-5375-455C-9EA6-DF929625EA0E}">
        <p15:presenceInfo xmlns:p15="http://schemas.microsoft.com/office/powerpoint/2012/main" userId="S-1-5-21-3376845409-2206383633-3759421415-327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C0AC"/>
    <a:srgbClr val="FF7C80"/>
    <a:srgbClr val="6CA5DA"/>
    <a:srgbClr val="B4DA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329" autoAdjust="0"/>
    <p:restoredTop sz="95153" autoAdjust="0"/>
  </p:normalViewPr>
  <p:slideViewPr>
    <p:cSldViewPr snapToGrid="0">
      <p:cViewPr>
        <p:scale>
          <a:sx n="200" d="100"/>
          <a:sy n="200" d="100"/>
        </p:scale>
        <p:origin x="-3936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23682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57496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26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3733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2883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443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910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9771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34770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29251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6369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1717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feld 83">
            <a:extLst>
              <a:ext uri="{FF2B5EF4-FFF2-40B4-BE49-F238E27FC236}">
                <a16:creationId xmlns:a16="http://schemas.microsoft.com/office/drawing/2014/main" id="{3C0C4C9D-52D3-4550-931D-1433EDD63886}"/>
              </a:ext>
            </a:extLst>
          </p:cNvPr>
          <p:cNvSpPr txBox="1"/>
          <p:nvPr/>
        </p:nvSpPr>
        <p:spPr>
          <a:xfrm>
            <a:off x="7091440" y="5712116"/>
            <a:ext cx="248792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de-DE" sz="1000" b="1" baseline="30000" dirty="0">
                <a:solidFill>
                  <a:srgbClr val="E3000F"/>
                </a:solidFill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 </a:t>
            </a:r>
            <a:r>
              <a:rPr lang="de-DE" sz="1000" i="1" dirty="0">
                <a:solidFill>
                  <a:srgbClr val="FF0000"/>
                </a:solidFill>
                <a:latin typeface="HCo Gotham SSm"/>
              </a:rPr>
              <a:t>Hinweis: Der Studiengang wurde weiter-entwickelt und befindet sich derzeit im Akkreditierungsverfahren. Die endgültige Entscheidung des </a:t>
            </a:r>
            <a:r>
              <a:rPr lang="de-DE" sz="1000" b="0" i="1" dirty="0">
                <a:solidFill>
                  <a:srgbClr val="FF0000"/>
                </a:solidFill>
                <a:effectLst/>
                <a:latin typeface="HCo Gotham SSm"/>
              </a:rPr>
              <a:t>Akkreditierungsrat zu den Weiterentwicklungen stehen noch aus. Änderungen sind daher vorbehalten. </a:t>
            </a:r>
            <a:endParaRPr lang="de-DE" sz="1000" i="1" dirty="0">
              <a:solidFill>
                <a:srgbClr val="FF0000"/>
              </a:solidFill>
            </a:endParaRPr>
          </a:p>
        </p:txBody>
      </p: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2F4E4D9F-932E-4A57-847A-6FEB5A412AB8}"/>
              </a:ext>
            </a:extLst>
          </p:cNvPr>
          <p:cNvGrpSpPr/>
          <p:nvPr/>
        </p:nvGrpSpPr>
        <p:grpSpPr>
          <a:xfrm>
            <a:off x="472520" y="479719"/>
            <a:ext cx="6221561" cy="6162246"/>
            <a:chOff x="137592" y="300649"/>
            <a:chExt cx="6221561" cy="6162246"/>
          </a:xfrm>
          <a:solidFill>
            <a:schemeClr val="bg1"/>
          </a:solidFill>
        </p:grpSpPr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5BB454EB-8B94-4D6C-BFB2-5A39519D18A1}"/>
                </a:ext>
              </a:extLst>
            </p:cNvPr>
            <p:cNvSpPr/>
            <p:nvPr/>
          </p:nvSpPr>
          <p:spPr>
            <a:xfrm>
              <a:off x="236219" y="926919"/>
              <a:ext cx="6120000" cy="18000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F9B38DE8-1006-4F66-BA80-47688EA55E60}"/>
                </a:ext>
              </a:extLst>
            </p:cNvPr>
            <p:cNvSpPr/>
            <p:nvPr/>
          </p:nvSpPr>
          <p:spPr>
            <a:xfrm>
              <a:off x="183645" y="342895"/>
              <a:ext cx="36000" cy="6120000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6" name="Rechteck 125">
              <a:extLst>
                <a:ext uri="{FF2B5EF4-FFF2-40B4-BE49-F238E27FC236}">
                  <a16:creationId xmlns:a16="http://schemas.microsoft.com/office/drawing/2014/main" id="{FE95BBFD-9A07-480F-B197-F96C9F037F4A}"/>
                </a:ext>
              </a:extLst>
            </p:cNvPr>
            <p:cNvSpPr/>
            <p:nvPr/>
          </p:nvSpPr>
          <p:spPr>
            <a:xfrm>
              <a:off x="1104208" y="342895"/>
              <a:ext cx="129688" cy="6120000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8" name="Rechteck 127">
              <a:extLst>
                <a:ext uri="{FF2B5EF4-FFF2-40B4-BE49-F238E27FC236}">
                  <a16:creationId xmlns:a16="http://schemas.microsoft.com/office/drawing/2014/main" id="{8D898B23-34AA-4F75-92B1-AC6E6805DAC9}"/>
                </a:ext>
              </a:extLst>
            </p:cNvPr>
            <p:cNvSpPr/>
            <p:nvPr/>
          </p:nvSpPr>
          <p:spPr>
            <a:xfrm>
              <a:off x="175258" y="1755434"/>
              <a:ext cx="6120000" cy="18000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9" name="Rechteck 128">
              <a:extLst>
                <a:ext uri="{FF2B5EF4-FFF2-40B4-BE49-F238E27FC236}">
                  <a16:creationId xmlns:a16="http://schemas.microsoft.com/office/drawing/2014/main" id="{59337831-1C12-465B-BA5E-485DBE9745A0}"/>
                </a:ext>
              </a:extLst>
            </p:cNvPr>
            <p:cNvSpPr/>
            <p:nvPr/>
          </p:nvSpPr>
          <p:spPr>
            <a:xfrm>
              <a:off x="210396" y="2583891"/>
              <a:ext cx="6120000" cy="18000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0" name="Rechteck 129">
              <a:extLst>
                <a:ext uri="{FF2B5EF4-FFF2-40B4-BE49-F238E27FC236}">
                  <a16:creationId xmlns:a16="http://schemas.microsoft.com/office/drawing/2014/main" id="{6B91C6EB-328A-490B-85FC-4DF83B216121}"/>
                </a:ext>
              </a:extLst>
            </p:cNvPr>
            <p:cNvSpPr/>
            <p:nvPr/>
          </p:nvSpPr>
          <p:spPr>
            <a:xfrm>
              <a:off x="239153" y="3411753"/>
              <a:ext cx="6120000" cy="18000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1" name="Rechteck 130">
              <a:extLst>
                <a:ext uri="{FF2B5EF4-FFF2-40B4-BE49-F238E27FC236}">
                  <a16:creationId xmlns:a16="http://schemas.microsoft.com/office/drawing/2014/main" id="{9DED212F-F9E0-492F-A96B-E57D8AD67025}"/>
                </a:ext>
              </a:extLst>
            </p:cNvPr>
            <p:cNvSpPr/>
            <p:nvPr/>
          </p:nvSpPr>
          <p:spPr>
            <a:xfrm>
              <a:off x="137592" y="4239099"/>
              <a:ext cx="6120000" cy="18000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2" name="Rechteck 131">
              <a:extLst>
                <a:ext uri="{FF2B5EF4-FFF2-40B4-BE49-F238E27FC236}">
                  <a16:creationId xmlns:a16="http://schemas.microsoft.com/office/drawing/2014/main" id="{F3F88EAC-571D-42DF-A8A2-90B34CE1E319}"/>
                </a:ext>
              </a:extLst>
            </p:cNvPr>
            <p:cNvSpPr/>
            <p:nvPr/>
          </p:nvSpPr>
          <p:spPr>
            <a:xfrm>
              <a:off x="175390" y="5067482"/>
              <a:ext cx="6120000" cy="18000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3" name="Rechteck 132">
              <a:extLst>
                <a:ext uri="{FF2B5EF4-FFF2-40B4-BE49-F238E27FC236}">
                  <a16:creationId xmlns:a16="http://schemas.microsoft.com/office/drawing/2014/main" id="{25BC6ADF-0C3D-4FB5-9E5B-906D85DCC399}"/>
                </a:ext>
              </a:extLst>
            </p:cNvPr>
            <p:cNvSpPr/>
            <p:nvPr/>
          </p:nvSpPr>
          <p:spPr>
            <a:xfrm>
              <a:off x="175389" y="5894314"/>
              <a:ext cx="6120000" cy="18000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5" name="Rechteck 134">
              <a:extLst>
                <a:ext uri="{FF2B5EF4-FFF2-40B4-BE49-F238E27FC236}">
                  <a16:creationId xmlns:a16="http://schemas.microsoft.com/office/drawing/2014/main" id="{F6CFD3B8-1B01-4836-B1F3-AE3D2593D89D}"/>
                </a:ext>
              </a:extLst>
            </p:cNvPr>
            <p:cNvSpPr/>
            <p:nvPr/>
          </p:nvSpPr>
          <p:spPr>
            <a:xfrm>
              <a:off x="2113530" y="329560"/>
              <a:ext cx="129688" cy="6120000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6" name="Rechteck 135">
              <a:extLst>
                <a:ext uri="{FF2B5EF4-FFF2-40B4-BE49-F238E27FC236}">
                  <a16:creationId xmlns:a16="http://schemas.microsoft.com/office/drawing/2014/main" id="{F2877063-5C6F-4814-B1A0-DD9568E3A2B4}"/>
                </a:ext>
              </a:extLst>
            </p:cNvPr>
            <p:cNvSpPr/>
            <p:nvPr/>
          </p:nvSpPr>
          <p:spPr>
            <a:xfrm>
              <a:off x="3119298" y="300649"/>
              <a:ext cx="129688" cy="6120000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7" name="Rechteck 136">
              <a:extLst>
                <a:ext uri="{FF2B5EF4-FFF2-40B4-BE49-F238E27FC236}">
                  <a16:creationId xmlns:a16="http://schemas.microsoft.com/office/drawing/2014/main" id="{6E68CA69-B1C2-4337-9D51-84D4D397957A}"/>
                </a:ext>
              </a:extLst>
            </p:cNvPr>
            <p:cNvSpPr/>
            <p:nvPr/>
          </p:nvSpPr>
          <p:spPr>
            <a:xfrm>
              <a:off x="4125604" y="303955"/>
              <a:ext cx="129688" cy="6120000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Rechteck 137">
              <a:extLst>
                <a:ext uri="{FF2B5EF4-FFF2-40B4-BE49-F238E27FC236}">
                  <a16:creationId xmlns:a16="http://schemas.microsoft.com/office/drawing/2014/main" id="{1FE0D119-432F-4DC1-9AF9-619B2F886D55}"/>
                </a:ext>
              </a:extLst>
            </p:cNvPr>
            <p:cNvSpPr/>
            <p:nvPr/>
          </p:nvSpPr>
          <p:spPr>
            <a:xfrm>
              <a:off x="5135774" y="300649"/>
              <a:ext cx="129688" cy="6120000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103" name="Abgerundetes Rechteck 61">
            <a:extLst>
              <a:ext uri="{FF2B5EF4-FFF2-40B4-BE49-F238E27FC236}">
                <a16:creationId xmlns:a16="http://schemas.microsoft.com/office/drawing/2014/main" id="{CCC0B07A-B345-4812-A974-FC176EE8AADA}"/>
              </a:ext>
            </a:extLst>
          </p:cNvPr>
          <p:cNvSpPr/>
          <p:nvPr/>
        </p:nvSpPr>
        <p:spPr>
          <a:xfrm>
            <a:off x="1575050" y="1134618"/>
            <a:ext cx="864000" cy="792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bIns="46800" rtlCol="0" anchor="ctr"/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Höhere Mathematik </a:t>
            </a:r>
          </a:p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00" name="Abgerundetes Rechteck 61">
            <a:extLst>
              <a:ext uri="{FF2B5EF4-FFF2-40B4-BE49-F238E27FC236}">
                <a16:creationId xmlns:a16="http://schemas.microsoft.com/office/drawing/2014/main" id="{D9B533FB-CC79-46BB-91DA-7C4E5750D2EC}"/>
              </a:ext>
            </a:extLst>
          </p:cNvPr>
          <p:cNvSpPr/>
          <p:nvPr/>
        </p:nvSpPr>
        <p:spPr>
          <a:xfrm>
            <a:off x="561825" y="1134618"/>
            <a:ext cx="864000" cy="792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bIns="46800" rtlCol="0" anchor="ctr"/>
          <a:lstStyle/>
          <a:p>
            <a:pPr algn="ctr" defTabSz="457234"/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</a:rPr>
              <a:t>Höhere Mathematik </a:t>
            </a:r>
          </a:p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44" name="Abgerundetes Rechteck 84">
            <a:extLst>
              <a:ext uri="{FF2B5EF4-FFF2-40B4-BE49-F238E27FC236}">
                <a16:creationId xmlns:a16="http://schemas.microsoft.com/office/drawing/2014/main" id="{EB413134-3B4D-49F3-BC92-68D0C9560950}"/>
              </a:ext>
            </a:extLst>
          </p:cNvPr>
          <p:cNvSpPr/>
          <p:nvPr/>
        </p:nvSpPr>
        <p:spPr>
          <a:xfrm>
            <a:off x="566259" y="5277308"/>
            <a:ext cx="863925" cy="378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34"/>
            <a:endParaRPr lang="de-DE" sz="1000" b="1" dirty="0">
              <a:solidFill>
                <a:prstClr val="white"/>
              </a:solidFill>
              <a:latin typeface="Corbel" panose="020B0503020204020204" pitchFamily="34" charset="0"/>
            </a:endParaRPr>
          </a:p>
        </p:txBody>
      </p:sp>
      <p:sp>
        <p:nvSpPr>
          <p:cNvPr id="145" name="Abgerundetes Rechteck 84">
            <a:extLst>
              <a:ext uri="{FF2B5EF4-FFF2-40B4-BE49-F238E27FC236}">
                <a16:creationId xmlns:a16="http://schemas.microsoft.com/office/drawing/2014/main" id="{07A9631B-14D1-4A3D-BF76-AF02E3B0A327}"/>
              </a:ext>
            </a:extLst>
          </p:cNvPr>
          <p:cNvSpPr/>
          <p:nvPr/>
        </p:nvSpPr>
        <p:spPr>
          <a:xfrm>
            <a:off x="566139" y="5688088"/>
            <a:ext cx="863925" cy="378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Einführung </a:t>
            </a:r>
          </a:p>
          <a:p>
            <a:pPr algn="ctr" defTabSz="457234"/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in die VUT </a:t>
            </a:r>
            <a:r>
              <a:rPr lang="de-DE" sz="1000" i="1" baseline="50000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3</a:t>
            </a:r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 </a:t>
            </a:r>
          </a:p>
        </p:txBody>
      </p:sp>
      <p:sp>
        <p:nvSpPr>
          <p:cNvPr id="83" name="Abgerundetes Rechteck 80">
            <a:extLst>
              <a:ext uri="{FF2B5EF4-FFF2-40B4-BE49-F238E27FC236}">
                <a16:creationId xmlns:a16="http://schemas.microsoft.com/office/drawing/2014/main" id="{6102E690-2E1F-46EC-A8C5-CF650B54D0D2}"/>
              </a:ext>
            </a:extLst>
          </p:cNvPr>
          <p:cNvSpPr/>
          <p:nvPr/>
        </p:nvSpPr>
        <p:spPr>
          <a:xfrm>
            <a:off x="5609951" y="1134745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bIns="46800" rtlCol="0" anchor="ctr"/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Fluidenergie-maschinen </a:t>
            </a:r>
          </a:p>
        </p:txBody>
      </p:sp>
      <p:sp>
        <p:nvSpPr>
          <p:cNvPr id="52" name="Abgerundetes Rechteck 51"/>
          <p:cNvSpPr/>
          <p:nvPr/>
        </p:nvSpPr>
        <p:spPr>
          <a:xfrm>
            <a:off x="561131" y="1963413"/>
            <a:ext cx="863925" cy="792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bIns="46800" rtlCol="0" anchor="ctr"/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Statik und </a:t>
            </a:r>
          </a:p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Festigkeits-</a:t>
            </a:r>
          </a:p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lehre 1</a:t>
            </a:r>
          </a:p>
        </p:txBody>
      </p:sp>
      <p:sp>
        <p:nvSpPr>
          <p:cNvPr id="54" name="Abgerundetes Rechteck 53"/>
          <p:cNvSpPr/>
          <p:nvPr/>
        </p:nvSpPr>
        <p:spPr>
          <a:xfrm>
            <a:off x="562448" y="3620257"/>
            <a:ext cx="864000" cy="792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Allgemeine Elektro-technik</a:t>
            </a:r>
          </a:p>
        </p:txBody>
      </p:sp>
      <p:sp>
        <p:nvSpPr>
          <p:cNvPr id="55" name="Abgerundetes Rechteck 54"/>
          <p:cNvSpPr/>
          <p:nvPr/>
        </p:nvSpPr>
        <p:spPr>
          <a:xfrm>
            <a:off x="564236" y="4447305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Werkstoff-technik</a:t>
            </a:r>
          </a:p>
        </p:txBody>
      </p:sp>
      <p:sp>
        <p:nvSpPr>
          <p:cNvPr id="62" name="Abgerundetes Rechteck 61"/>
          <p:cNvSpPr/>
          <p:nvPr/>
        </p:nvSpPr>
        <p:spPr>
          <a:xfrm>
            <a:off x="1576444" y="3621562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Umwelt-messtechnik (Analytik, Partikelmess-</a:t>
            </a:r>
          </a:p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technik)</a:t>
            </a:r>
          </a:p>
        </p:txBody>
      </p:sp>
      <p:sp>
        <p:nvSpPr>
          <p:cNvPr id="64" name="Abgerundetes Rechteck 63"/>
          <p:cNvSpPr/>
          <p:nvPr/>
        </p:nvSpPr>
        <p:spPr>
          <a:xfrm>
            <a:off x="562331" y="301647"/>
            <a:ext cx="864000" cy="792000"/>
          </a:xfrm>
          <a:prstGeom prst="roundRect">
            <a:avLst/>
          </a:prstGeom>
          <a:noFill/>
          <a:ln w="15875">
            <a:solidFill>
              <a:srgbClr val="003C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34"/>
            <a:r>
              <a:rPr lang="de-DE" sz="1100" b="1" dirty="0">
                <a:solidFill>
                  <a:srgbClr val="003C7C"/>
                </a:solidFill>
                <a:latin typeface="Corbel" panose="020B0503020204020204" pitchFamily="34" charset="0"/>
              </a:rPr>
              <a:t>1. Semester</a:t>
            </a:r>
          </a:p>
        </p:txBody>
      </p:sp>
      <p:sp>
        <p:nvSpPr>
          <p:cNvPr id="65" name="Abgerundetes Rechteck 64"/>
          <p:cNvSpPr/>
          <p:nvPr/>
        </p:nvSpPr>
        <p:spPr>
          <a:xfrm>
            <a:off x="1570330" y="301647"/>
            <a:ext cx="864000" cy="792000"/>
          </a:xfrm>
          <a:prstGeom prst="roundRect">
            <a:avLst/>
          </a:prstGeom>
          <a:noFill/>
          <a:ln w="15875">
            <a:solidFill>
              <a:srgbClr val="003C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34"/>
            <a:r>
              <a:rPr lang="de-DE" sz="1100" b="1" dirty="0">
                <a:solidFill>
                  <a:srgbClr val="003C7C"/>
                </a:solidFill>
                <a:latin typeface="Corbel" panose="020B0503020204020204" pitchFamily="34" charset="0"/>
              </a:rPr>
              <a:t>2. Semester</a:t>
            </a:r>
          </a:p>
        </p:txBody>
      </p:sp>
      <p:sp>
        <p:nvSpPr>
          <p:cNvPr id="66" name="Abgerundetes Rechteck 65"/>
          <p:cNvSpPr/>
          <p:nvPr/>
        </p:nvSpPr>
        <p:spPr>
          <a:xfrm>
            <a:off x="2578331" y="301647"/>
            <a:ext cx="864000" cy="792000"/>
          </a:xfrm>
          <a:prstGeom prst="roundRect">
            <a:avLst/>
          </a:prstGeom>
          <a:noFill/>
          <a:ln w="15875">
            <a:solidFill>
              <a:srgbClr val="003C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34"/>
            <a:r>
              <a:rPr lang="de-DE" sz="1100" b="1" dirty="0">
                <a:solidFill>
                  <a:srgbClr val="003C7C"/>
                </a:solidFill>
                <a:latin typeface="Corbel" panose="020B0503020204020204" pitchFamily="34" charset="0"/>
              </a:rPr>
              <a:t>3. Semester</a:t>
            </a:r>
          </a:p>
        </p:txBody>
      </p:sp>
      <p:sp>
        <p:nvSpPr>
          <p:cNvPr id="67" name="Abgerundetes Rechteck 66"/>
          <p:cNvSpPr/>
          <p:nvPr/>
        </p:nvSpPr>
        <p:spPr>
          <a:xfrm>
            <a:off x="3586330" y="301647"/>
            <a:ext cx="864000" cy="792000"/>
          </a:xfrm>
          <a:prstGeom prst="roundRect">
            <a:avLst/>
          </a:prstGeom>
          <a:noFill/>
          <a:ln w="15875">
            <a:solidFill>
              <a:srgbClr val="003C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34"/>
            <a:r>
              <a:rPr lang="de-DE" sz="1100" b="1" dirty="0">
                <a:solidFill>
                  <a:srgbClr val="003C7C"/>
                </a:solidFill>
                <a:latin typeface="Corbel" panose="020B0503020204020204" pitchFamily="34" charset="0"/>
              </a:rPr>
              <a:t>4. Semester</a:t>
            </a:r>
          </a:p>
        </p:txBody>
      </p:sp>
      <p:sp>
        <p:nvSpPr>
          <p:cNvPr id="68" name="Abgerundetes Rechteck 67"/>
          <p:cNvSpPr/>
          <p:nvPr/>
        </p:nvSpPr>
        <p:spPr>
          <a:xfrm>
            <a:off x="4594331" y="301647"/>
            <a:ext cx="864000" cy="792000"/>
          </a:xfrm>
          <a:prstGeom prst="roundRect">
            <a:avLst/>
          </a:prstGeom>
          <a:noFill/>
          <a:ln w="15875">
            <a:solidFill>
              <a:srgbClr val="003C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34"/>
            <a:r>
              <a:rPr lang="de-DE" sz="1100" b="1" dirty="0">
                <a:solidFill>
                  <a:srgbClr val="003C7C"/>
                </a:solidFill>
                <a:latin typeface="Corbel" panose="020B0503020204020204" pitchFamily="34" charset="0"/>
              </a:rPr>
              <a:t>5. Semester</a:t>
            </a:r>
          </a:p>
        </p:txBody>
      </p:sp>
      <p:sp>
        <p:nvSpPr>
          <p:cNvPr id="69" name="Abgerundetes Rechteck 68"/>
          <p:cNvSpPr/>
          <p:nvPr/>
        </p:nvSpPr>
        <p:spPr>
          <a:xfrm>
            <a:off x="5602330" y="301647"/>
            <a:ext cx="864000" cy="792000"/>
          </a:xfrm>
          <a:prstGeom prst="roundRect">
            <a:avLst/>
          </a:prstGeom>
          <a:noFill/>
          <a:ln w="15875">
            <a:solidFill>
              <a:srgbClr val="003C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34"/>
            <a:r>
              <a:rPr lang="de-DE" sz="1100" b="1" dirty="0">
                <a:solidFill>
                  <a:srgbClr val="003C7C"/>
                </a:solidFill>
                <a:latin typeface="Corbel" panose="020B0503020204020204" pitchFamily="34" charset="0"/>
              </a:rPr>
              <a:t>6. Semester</a:t>
            </a:r>
          </a:p>
        </p:txBody>
      </p:sp>
      <p:sp>
        <p:nvSpPr>
          <p:cNvPr id="81" name="Abgerundetes Rechteck 80"/>
          <p:cNvSpPr/>
          <p:nvPr/>
        </p:nvSpPr>
        <p:spPr>
          <a:xfrm>
            <a:off x="3591522" y="1962634"/>
            <a:ext cx="864000" cy="792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bIns="46800" rtlCol="0" anchor="ctr"/>
          <a:lstStyle/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Brennstoff-technik &amp; Grundlagen der Energie-effizienz</a:t>
            </a:r>
          </a:p>
        </p:txBody>
      </p:sp>
      <p:sp>
        <p:nvSpPr>
          <p:cNvPr id="88" name="Abgerundetes Rechteck 87"/>
          <p:cNvSpPr/>
          <p:nvPr/>
        </p:nvSpPr>
        <p:spPr>
          <a:xfrm>
            <a:off x="5609951" y="1962634"/>
            <a:ext cx="864000" cy="792000"/>
          </a:xfrm>
          <a:prstGeom prst="roundRect">
            <a:avLst/>
          </a:prstGeom>
          <a:solidFill>
            <a:srgbClr val="9FCD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bIns="46800" rtlCol="0" anchor="ctr"/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Wahlpflicht-modul 2</a:t>
            </a:r>
          </a:p>
        </p:txBody>
      </p:sp>
      <p:sp>
        <p:nvSpPr>
          <p:cNvPr id="90" name="Abgerundetes Rechteck 89"/>
          <p:cNvSpPr/>
          <p:nvPr/>
        </p:nvSpPr>
        <p:spPr>
          <a:xfrm>
            <a:off x="5607989" y="3621752"/>
            <a:ext cx="864000" cy="2443835"/>
          </a:xfrm>
          <a:prstGeom prst="roundRect">
            <a:avLst/>
          </a:prstGeom>
          <a:solidFill>
            <a:srgbClr val="B4DA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Bachelor-arbeit und Kolloquium</a:t>
            </a:r>
          </a:p>
        </p:txBody>
      </p:sp>
      <p:sp>
        <p:nvSpPr>
          <p:cNvPr id="91" name="Abgerundetes Rechteck 90"/>
          <p:cNvSpPr/>
          <p:nvPr/>
        </p:nvSpPr>
        <p:spPr>
          <a:xfrm>
            <a:off x="4597921" y="1967714"/>
            <a:ext cx="864000" cy="792000"/>
          </a:xfrm>
          <a:prstGeom prst="roundRect">
            <a:avLst/>
          </a:prstGeom>
          <a:solidFill>
            <a:srgbClr val="B4DA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bIns="46800" rtlCol="0" anchor="ctr"/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Studien-arbeit </a:t>
            </a:r>
          </a:p>
        </p:txBody>
      </p:sp>
      <p:sp>
        <p:nvSpPr>
          <p:cNvPr id="75" name="Abgerundetes Rechteck 87">
            <a:extLst>
              <a:ext uri="{FF2B5EF4-FFF2-40B4-BE49-F238E27FC236}">
                <a16:creationId xmlns:a16="http://schemas.microsoft.com/office/drawing/2014/main" id="{87CD26D0-7EBC-4C1C-BD4E-E66FB7531C1A}"/>
              </a:ext>
            </a:extLst>
          </p:cNvPr>
          <p:cNvSpPr/>
          <p:nvPr/>
        </p:nvSpPr>
        <p:spPr>
          <a:xfrm>
            <a:off x="2582893" y="4447582"/>
            <a:ext cx="864000" cy="792000"/>
          </a:xfrm>
          <a:prstGeom prst="roundRect">
            <a:avLst/>
          </a:prstGeom>
          <a:solidFill>
            <a:srgbClr val="9FCD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Wahlpflicht-modul 1</a:t>
            </a:r>
          </a:p>
        </p:txBody>
      </p:sp>
      <p:sp>
        <p:nvSpPr>
          <p:cNvPr id="76" name="Abgerundetes Rechteck 69">
            <a:extLst>
              <a:ext uri="{FF2B5EF4-FFF2-40B4-BE49-F238E27FC236}">
                <a16:creationId xmlns:a16="http://schemas.microsoft.com/office/drawing/2014/main" id="{A080B92C-4611-4633-BF45-1CF03A16961C}"/>
              </a:ext>
            </a:extLst>
          </p:cNvPr>
          <p:cNvSpPr/>
          <p:nvPr/>
        </p:nvSpPr>
        <p:spPr>
          <a:xfrm>
            <a:off x="2581480" y="5276046"/>
            <a:ext cx="864000" cy="792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Thermo-dynamik</a:t>
            </a:r>
          </a:p>
        </p:txBody>
      </p:sp>
      <p:sp>
        <p:nvSpPr>
          <p:cNvPr id="96" name="Abgerundetes Rechteck 61">
            <a:extLst>
              <a:ext uri="{FF2B5EF4-FFF2-40B4-BE49-F238E27FC236}">
                <a16:creationId xmlns:a16="http://schemas.microsoft.com/office/drawing/2014/main" id="{7A06D360-D3D3-4F55-BDB8-C84B8EF160D2}"/>
              </a:ext>
            </a:extLst>
          </p:cNvPr>
          <p:cNvSpPr/>
          <p:nvPr/>
        </p:nvSpPr>
        <p:spPr>
          <a:xfrm>
            <a:off x="1577990" y="4446292"/>
            <a:ext cx="864000" cy="792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Elemente  des</a:t>
            </a:r>
          </a:p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Apparatebaus</a:t>
            </a:r>
          </a:p>
        </p:txBody>
      </p:sp>
      <p:sp>
        <p:nvSpPr>
          <p:cNvPr id="97" name="Abgerundetes Rechteck 80">
            <a:extLst>
              <a:ext uri="{FF2B5EF4-FFF2-40B4-BE49-F238E27FC236}">
                <a16:creationId xmlns:a16="http://schemas.microsoft.com/office/drawing/2014/main" id="{4EEB17FF-EA04-4D96-AD5F-CF5F97BD7B83}"/>
              </a:ext>
            </a:extLst>
          </p:cNvPr>
          <p:cNvSpPr/>
          <p:nvPr/>
        </p:nvSpPr>
        <p:spPr>
          <a:xfrm>
            <a:off x="3590400" y="2795499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bIns="46800" rtlCol="0" anchor="ctr"/>
          <a:lstStyle/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Mess-, Steuerungs- und </a:t>
            </a:r>
          </a:p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Regelungs-technik 2</a:t>
            </a:r>
          </a:p>
        </p:txBody>
      </p:sp>
      <p:sp>
        <p:nvSpPr>
          <p:cNvPr id="98" name="Abgerundetes Rechteck 80">
            <a:extLst>
              <a:ext uri="{FF2B5EF4-FFF2-40B4-BE49-F238E27FC236}">
                <a16:creationId xmlns:a16="http://schemas.microsoft.com/office/drawing/2014/main" id="{382D29D5-D51F-467C-B413-3305D40A1608}"/>
              </a:ext>
            </a:extLst>
          </p:cNvPr>
          <p:cNvSpPr/>
          <p:nvPr/>
        </p:nvSpPr>
        <p:spPr>
          <a:xfrm>
            <a:off x="4598453" y="1134618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bIns="46800" rtlCol="0" anchor="ctr"/>
          <a:lstStyle/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Umwelt- &amp; Recycling-technik 1</a:t>
            </a:r>
          </a:p>
        </p:txBody>
      </p:sp>
      <p:sp>
        <p:nvSpPr>
          <p:cNvPr id="101" name="Abgerundetes Rechteck 88">
            <a:extLst>
              <a:ext uri="{FF2B5EF4-FFF2-40B4-BE49-F238E27FC236}">
                <a16:creationId xmlns:a16="http://schemas.microsoft.com/office/drawing/2014/main" id="{0D60E9C5-4616-4ACC-8C7C-62B2CF5589DA}"/>
              </a:ext>
            </a:extLst>
          </p:cNvPr>
          <p:cNvSpPr/>
          <p:nvPr/>
        </p:nvSpPr>
        <p:spPr>
          <a:xfrm>
            <a:off x="5610240" y="2795499"/>
            <a:ext cx="864000" cy="792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bIns="46800" rtlCol="0" anchor="ctr"/>
          <a:lstStyle/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Verfahrens-</a:t>
            </a:r>
          </a:p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entwicklung &amp; Sicherheits-</a:t>
            </a:r>
          </a:p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technik</a:t>
            </a:r>
          </a:p>
        </p:txBody>
      </p:sp>
      <p:sp>
        <p:nvSpPr>
          <p:cNvPr id="102" name="Abgerundetes Rechteck 80">
            <a:extLst>
              <a:ext uri="{FF2B5EF4-FFF2-40B4-BE49-F238E27FC236}">
                <a16:creationId xmlns:a16="http://schemas.microsoft.com/office/drawing/2014/main" id="{0AFFCC3D-124F-4A07-B4B2-F430C1F084B6}"/>
              </a:ext>
            </a:extLst>
          </p:cNvPr>
          <p:cNvSpPr/>
          <p:nvPr/>
        </p:nvSpPr>
        <p:spPr>
          <a:xfrm>
            <a:off x="4600638" y="2792490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bIns="46800" rtlCol="0" anchor="ctr"/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Anlagenbau</a:t>
            </a:r>
          </a:p>
        </p:txBody>
      </p:sp>
      <p:sp>
        <p:nvSpPr>
          <p:cNvPr id="45" name="Abgerundetes Rechteck 52">
            <a:extLst>
              <a:ext uri="{FF2B5EF4-FFF2-40B4-BE49-F238E27FC236}">
                <a16:creationId xmlns:a16="http://schemas.microsoft.com/office/drawing/2014/main" id="{7FC79014-5D24-4994-BF3E-405C9AFBE688}"/>
              </a:ext>
            </a:extLst>
          </p:cNvPr>
          <p:cNvSpPr/>
          <p:nvPr/>
        </p:nvSpPr>
        <p:spPr>
          <a:xfrm>
            <a:off x="2584242" y="1963763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6800" rIns="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Physikalische Chemie</a:t>
            </a:r>
          </a:p>
        </p:txBody>
      </p:sp>
      <p:sp>
        <p:nvSpPr>
          <p:cNvPr id="48" name="Abgerundetes Rechteck 79">
            <a:extLst>
              <a:ext uri="{FF2B5EF4-FFF2-40B4-BE49-F238E27FC236}">
                <a16:creationId xmlns:a16="http://schemas.microsoft.com/office/drawing/2014/main" id="{FF022CAA-6777-486E-BC1A-F83F229F7901}"/>
              </a:ext>
            </a:extLst>
          </p:cNvPr>
          <p:cNvSpPr/>
          <p:nvPr/>
        </p:nvSpPr>
        <p:spPr>
          <a:xfrm>
            <a:off x="1575770" y="5275462"/>
            <a:ext cx="864000" cy="792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Impuls-,</a:t>
            </a:r>
          </a:p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Wärme-,</a:t>
            </a:r>
          </a:p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Stoff-</a:t>
            </a:r>
          </a:p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übertragung</a:t>
            </a:r>
          </a:p>
        </p:txBody>
      </p:sp>
      <p:sp>
        <p:nvSpPr>
          <p:cNvPr id="78" name="Rechteck 77"/>
          <p:cNvSpPr/>
          <p:nvPr/>
        </p:nvSpPr>
        <p:spPr>
          <a:xfrm>
            <a:off x="6187545" y="5185472"/>
            <a:ext cx="3512316" cy="523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457234"/>
            <a:r>
              <a:rPr lang="de-DE" sz="1401" b="1" dirty="0">
                <a:solidFill>
                  <a:srgbClr val="003D7D"/>
                </a:solidFill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Bachelor Vollzeit </a:t>
            </a:r>
          </a:p>
          <a:p>
            <a:pPr algn="r" defTabSz="457234"/>
            <a:r>
              <a:rPr lang="de-DE" sz="1401" b="1" dirty="0">
                <a:solidFill>
                  <a:srgbClr val="E3000F"/>
                </a:solidFill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Verfahrens- und Umwelttechnik </a:t>
            </a:r>
            <a:r>
              <a:rPr lang="de-DE" sz="1401" b="1" baseline="30000" dirty="0">
                <a:solidFill>
                  <a:srgbClr val="E3000F"/>
                </a:solidFill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</a:t>
            </a:r>
            <a:endParaRPr lang="de-DE" sz="700" baseline="30000" dirty="0">
              <a:solidFill>
                <a:srgbClr val="E3000F"/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5" name="Abgerundetes Rechteck 104"/>
          <p:cNvSpPr/>
          <p:nvPr/>
        </p:nvSpPr>
        <p:spPr>
          <a:xfrm>
            <a:off x="6581200" y="301647"/>
            <a:ext cx="864000" cy="792000"/>
          </a:xfrm>
          <a:prstGeom prst="roundRect">
            <a:avLst/>
          </a:prstGeom>
          <a:noFill/>
          <a:ln w="15875">
            <a:solidFill>
              <a:srgbClr val="003C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34"/>
            <a:endParaRPr lang="de-DE" sz="1100" b="1" dirty="0">
              <a:solidFill>
                <a:srgbClr val="003C7C"/>
              </a:solidFill>
              <a:latin typeface="Corbel" panose="020B0503020204020204" pitchFamily="34" charset="0"/>
            </a:endParaRPr>
          </a:p>
        </p:txBody>
      </p:sp>
      <p:sp>
        <p:nvSpPr>
          <p:cNvPr id="108" name="Abgerundetes Rechteck 54">
            <a:extLst>
              <a:ext uri="{FF2B5EF4-FFF2-40B4-BE49-F238E27FC236}">
                <a16:creationId xmlns:a16="http://schemas.microsoft.com/office/drawing/2014/main" id="{DE1A32F9-C9ED-4DE3-9856-913DAB542DD3}"/>
              </a:ext>
            </a:extLst>
          </p:cNvPr>
          <p:cNvSpPr/>
          <p:nvPr/>
        </p:nvSpPr>
        <p:spPr>
          <a:xfrm>
            <a:off x="2586646" y="1135755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bIns="4680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Chemische Verfahrens-</a:t>
            </a:r>
          </a:p>
          <a:p>
            <a:pPr lvl="0"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technik 1</a:t>
            </a:r>
          </a:p>
        </p:txBody>
      </p:sp>
      <p:sp>
        <p:nvSpPr>
          <p:cNvPr id="111" name="Abgerundetes Rechteck 54">
            <a:extLst>
              <a:ext uri="{FF2B5EF4-FFF2-40B4-BE49-F238E27FC236}">
                <a16:creationId xmlns:a16="http://schemas.microsoft.com/office/drawing/2014/main" id="{DE1A32F9-C9ED-4DE3-9856-913DAB542DD3}"/>
              </a:ext>
            </a:extLst>
          </p:cNvPr>
          <p:cNvSpPr/>
          <p:nvPr/>
        </p:nvSpPr>
        <p:spPr>
          <a:xfrm>
            <a:off x="3591459" y="1135998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bIns="4680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Chemische Verfahrens-</a:t>
            </a:r>
          </a:p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technik 2</a:t>
            </a:r>
          </a:p>
        </p:txBody>
      </p:sp>
      <p:sp>
        <p:nvSpPr>
          <p:cNvPr id="114" name="Abgerundetes Rechteck 54">
            <a:extLst>
              <a:ext uri="{FF2B5EF4-FFF2-40B4-BE49-F238E27FC236}">
                <a16:creationId xmlns:a16="http://schemas.microsoft.com/office/drawing/2014/main" id="{B741DD5A-D63D-4308-9254-C29987CD1506}"/>
              </a:ext>
            </a:extLst>
          </p:cNvPr>
          <p:cNvSpPr/>
          <p:nvPr/>
        </p:nvSpPr>
        <p:spPr>
          <a:xfrm>
            <a:off x="3595054" y="4447126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Thermische Verfahrens-</a:t>
            </a:r>
          </a:p>
          <a:p>
            <a:pPr lvl="0"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technik 1</a:t>
            </a:r>
          </a:p>
        </p:txBody>
      </p:sp>
      <p:sp>
        <p:nvSpPr>
          <p:cNvPr id="116" name="Abgerundetes Rechteck 54">
            <a:extLst>
              <a:ext uri="{FF2B5EF4-FFF2-40B4-BE49-F238E27FC236}">
                <a16:creationId xmlns:a16="http://schemas.microsoft.com/office/drawing/2014/main" id="{B741DD5A-D63D-4308-9254-C29987CD1506}"/>
              </a:ext>
            </a:extLst>
          </p:cNvPr>
          <p:cNvSpPr/>
          <p:nvPr/>
        </p:nvSpPr>
        <p:spPr>
          <a:xfrm>
            <a:off x="4599685" y="4447126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Thermische Verfahrens-</a:t>
            </a:r>
          </a:p>
          <a:p>
            <a:pPr lvl="0"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technik 2</a:t>
            </a:r>
          </a:p>
        </p:txBody>
      </p:sp>
      <p:sp>
        <p:nvSpPr>
          <p:cNvPr id="118" name="Abgerundetes Rechteck 62">
            <a:extLst>
              <a:ext uri="{FF2B5EF4-FFF2-40B4-BE49-F238E27FC236}">
                <a16:creationId xmlns:a16="http://schemas.microsoft.com/office/drawing/2014/main" id="{4627DA59-D4E0-497A-A18E-33FD157FF631}"/>
              </a:ext>
            </a:extLst>
          </p:cNvPr>
          <p:cNvSpPr/>
          <p:nvPr/>
        </p:nvSpPr>
        <p:spPr>
          <a:xfrm>
            <a:off x="3594001" y="5276046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Mechanische Verfahrens-</a:t>
            </a:r>
          </a:p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technik 1</a:t>
            </a:r>
          </a:p>
        </p:txBody>
      </p:sp>
      <p:sp>
        <p:nvSpPr>
          <p:cNvPr id="120" name="Abgerundetes Rechteck 62">
            <a:extLst>
              <a:ext uri="{FF2B5EF4-FFF2-40B4-BE49-F238E27FC236}">
                <a16:creationId xmlns:a16="http://schemas.microsoft.com/office/drawing/2014/main" id="{4627DA59-D4E0-497A-A18E-33FD157FF631}"/>
              </a:ext>
            </a:extLst>
          </p:cNvPr>
          <p:cNvSpPr/>
          <p:nvPr/>
        </p:nvSpPr>
        <p:spPr>
          <a:xfrm>
            <a:off x="4600358" y="5279272"/>
            <a:ext cx="855482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Mechanische Verfahrens-</a:t>
            </a:r>
          </a:p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technik 2</a:t>
            </a:r>
          </a:p>
        </p:txBody>
      </p:sp>
      <p:sp>
        <p:nvSpPr>
          <p:cNvPr id="106" name="Abgerundetes Rechteck 69">
            <a:extLst>
              <a:ext uri="{FF2B5EF4-FFF2-40B4-BE49-F238E27FC236}">
                <a16:creationId xmlns:a16="http://schemas.microsoft.com/office/drawing/2014/main" id="{43CE3F96-20D1-4B22-BAC1-2F9E847AAA77}"/>
              </a:ext>
            </a:extLst>
          </p:cNvPr>
          <p:cNvSpPr/>
          <p:nvPr/>
        </p:nvSpPr>
        <p:spPr>
          <a:xfrm>
            <a:off x="1576253" y="2794866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bIns="46800" rtlCol="0" anchor="ctr"/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Chemie 2</a:t>
            </a:r>
          </a:p>
        </p:txBody>
      </p:sp>
      <p:sp>
        <p:nvSpPr>
          <p:cNvPr id="124" name="Abgerundetes Rechteck 80">
            <a:extLst>
              <a:ext uri="{FF2B5EF4-FFF2-40B4-BE49-F238E27FC236}">
                <a16:creationId xmlns:a16="http://schemas.microsoft.com/office/drawing/2014/main" id="{1F263F62-94A0-4C20-8EF2-B177448400BA}"/>
              </a:ext>
            </a:extLst>
          </p:cNvPr>
          <p:cNvSpPr/>
          <p:nvPr/>
        </p:nvSpPr>
        <p:spPr>
          <a:xfrm>
            <a:off x="2591709" y="3621684"/>
            <a:ext cx="864000" cy="792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Strömungs-</a:t>
            </a:r>
          </a:p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lehre</a:t>
            </a:r>
          </a:p>
        </p:txBody>
      </p:sp>
      <p:sp>
        <p:nvSpPr>
          <p:cNvPr id="142" name="Abgerundetes Rechteck 84">
            <a:extLst>
              <a:ext uri="{FF2B5EF4-FFF2-40B4-BE49-F238E27FC236}">
                <a16:creationId xmlns:a16="http://schemas.microsoft.com/office/drawing/2014/main" id="{F978658E-6370-4B7D-AF07-6F9027C6B5CB}"/>
              </a:ext>
            </a:extLst>
          </p:cNvPr>
          <p:cNvSpPr/>
          <p:nvPr/>
        </p:nvSpPr>
        <p:spPr>
          <a:xfrm>
            <a:off x="560695" y="3200430"/>
            <a:ext cx="863925" cy="378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bIns="46800" rtlCol="0" anchor="ctr"/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Chemie 1</a:t>
            </a:r>
          </a:p>
        </p:txBody>
      </p:sp>
      <p:sp>
        <p:nvSpPr>
          <p:cNvPr id="143" name="Abgerundetes Rechteck 84">
            <a:extLst>
              <a:ext uri="{FF2B5EF4-FFF2-40B4-BE49-F238E27FC236}">
                <a16:creationId xmlns:a16="http://schemas.microsoft.com/office/drawing/2014/main" id="{D9F33BBA-838C-4B8D-88EC-09CFE5F2DEEF}"/>
              </a:ext>
            </a:extLst>
          </p:cNvPr>
          <p:cNvSpPr/>
          <p:nvPr/>
        </p:nvSpPr>
        <p:spPr>
          <a:xfrm>
            <a:off x="1576510" y="1964092"/>
            <a:ext cx="863925" cy="378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bIns="46800" rtlCol="0" anchor="ctr"/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Dynamik 1</a:t>
            </a:r>
          </a:p>
        </p:txBody>
      </p:sp>
      <p:sp>
        <p:nvSpPr>
          <p:cNvPr id="146" name="Textfeld 145">
            <a:extLst>
              <a:ext uri="{FF2B5EF4-FFF2-40B4-BE49-F238E27FC236}">
                <a16:creationId xmlns:a16="http://schemas.microsoft.com/office/drawing/2014/main" id="{F3317F7A-7B84-4439-AB69-822C4E90440D}"/>
              </a:ext>
            </a:extLst>
          </p:cNvPr>
          <p:cNvSpPr txBox="1"/>
          <p:nvPr/>
        </p:nvSpPr>
        <p:spPr>
          <a:xfrm>
            <a:off x="511670" y="5277542"/>
            <a:ext cx="981840" cy="4001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 defTabSz="457234"/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Einführung </a:t>
            </a:r>
          </a:p>
          <a:p>
            <a:pPr algn="ctr" defTabSz="457234"/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in KI </a:t>
            </a:r>
            <a:r>
              <a:rPr lang="de-DE" sz="1000" i="1" baseline="50000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53" name="Abgerundetes Rechteck 84">
            <a:extLst>
              <a:ext uri="{FF2B5EF4-FFF2-40B4-BE49-F238E27FC236}">
                <a16:creationId xmlns:a16="http://schemas.microsoft.com/office/drawing/2014/main" id="{BD8A245A-1BC6-4A93-903C-95E071A57247}"/>
              </a:ext>
            </a:extLst>
          </p:cNvPr>
          <p:cNvSpPr/>
          <p:nvPr/>
        </p:nvSpPr>
        <p:spPr>
          <a:xfrm>
            <a:off x="3590031" y="3621402"/>
            <a:ext cx="863925" cy="378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</a:rPr>
              <a:t>Simulation 1 </a:t>
            </a:r>
            <a:r>
              <a:rPr lang="de-DE" sz="1000" b="1" i="1" baseline="50000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5</a:t>
            </a:r>
            <a:endParaRPr lang="de-DE" sz="1000" b="1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154" name="Abgerundetes Rechteck 84">
            <a:extLst>
              <a:ext uri="{FF2B5EF4-FFF2-40B4-BE49-F238E27FC236}">
                <a16:creationId xmlns:a16="http://schemas.microsoft.com/office/drawing/2014/main" id="{6147BF27-A70C-4C81-B514-E1D9D3FF4B07}"/>
              </a:ext>
            </a:extLst>
          </p:cNvPr>
          <p:cNvSpPr/>
          <p:nvPr/>
        </p:nvSpPr>
        <p:spPr>
          <a:xfrm>
            <a:off x="4600670" y="3621005"/>
            <a:ext cx="863925" cy="378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</a:rPr>
              <a:t>Simulation 2 </a:t>
            </a:r>
            <a:r>
              <a:rPr lang="de-DE" sz="1000" b="1" i="1" baseline="50000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6</a:t>
            </a:r>
            <a:endParaRPr lang="de-DE" sz="1000" b="1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155" name="Abgerundetes Rechteck 84">
            <a:extLst>
              <a:ext uri="{FF2B5EF4-FFF2-40B4-BE49-F238E27FC236}">
                <a16:creationId xmlns:a16="http://schemas.microsoft.com/office/drawing/2014/main" id="{694E13E7-0554-43A0-B9DB-31D23EBE1407}"/>
              </a:ext>
            </a:extLst>
          </p:cNvPr>
          <p:cNvSpPr/>
          <p:nvPr/>
        </p:nvSpPr>
        <p:spPr>
          <a:xfrm>
            <a:off x="4600695" y="4036983"/>
            <a:ext cx="863925" cy="378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Techni-</a:t>
            </a:r>
            <a:b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</a:b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sches Englisch</a:t>
            </a:r>
          </a:p>
        </p:txBody>
      </p:sp>
      <p:sp>
        <p:nvSpPr>
          <p:cNvPr id="156" name="Abgerundetes Rechteck 84">
            <a:extLst>
              <a:ext uri="{FF2B5EF4-FFF2-40B4-BE49-F238E27FC236}">
                <a16:creationId xmlns:a16="http://schemas.microsoft.com/office/drawing/2014/main" id="{FEC33B96-DF07-49E6-8AC6-3B1E978A7071}"/>
              </a:ext>
            </a:extLst>
          </p:cNvPr>
          <p:cNvSpPr/>
          <p:nvPr/>
        </p:nvSpPr>
        <p:spPr>
          <a:xfrm>
            <a:off x="3583457" y="4036832"/>
            <a:ext cx="863925" cy="378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Grundlagen des Rechts</a:t>
            </a:r>
          </a:p>
        </p:txBody>
      </p:sp>
      <p:sp>
        <p:nvSpPr>
          <p:cNvPr id="160" name="Abgerundetes Rechteck 86">
            <a:extLst>
              <a:ext uri="{FF2B5EF4-FFF2-40B4-BE49-F238E27FC236}">
                <a16:creationId xmlns:a16="http://schemas.microsoft.com/office/drawing/2014/main" id="{9F12CFBA-3876-4EC0-8382-4DD0A39FDE42}"/>
              </a:ext>
            </a:extLst>
          </p:cNvPr>
          <p:cNvSpPr/>
          <p:nvPr/>
        </p:nvSpPr>
        <p:spPr>
          <a:xfrm>
            <a:off x="7441641" y="2655792"/>
            <a:ext cx="2160000" cy="2160000"/>
          </a:xfrm>
          <a:prstGeom prst="roundRect">
            <a:avLst/>
          </a:prstGeom>
          <a:solidFill>
            <a:srgbClr val="9FCDE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34"/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Wahlpflichtmodul 1</a:t>
            </a:r>
          </a:p>
          <a:p>
            <a:pPr marL="171462" indent="-171462" defTabSz="457234">
              <a:buFont typeface="Arial" panose="020B0604020202020204" pitchFamily="34" charset="0"/>
              <a:buChar char="•"/>
            </a:pPr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BWL </a:t>
            </a:r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im Ingenieurwesen</a:t>
            </a:r>
          </a:p>
          <a:p>
            <a:pPr marL="171462" indent="-171462" defTabSz="457234">
              <a:buFont typeface="Arial" panose="020B0604020202020204" pitchFamily="34" charset="0"/>
              <a:buChar char="•"/>
            </a:pPr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Öffentliches Recht und Umweltrecht </a:t>
            </a:r>
          </a:p>
          <a:p>
            <a:pPr marL="171462" indent="-171462" defTabSz="457234">
              <a:buFont typeface="Arial" panose="020B0604020202020204" pitchFamily="34" charset="0"/>
              <a:buChar char="•"/>
            </a:pPr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Präsentation und </a:t>
            </a:r>
            <a:b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</a:br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Diskussion Englisch </a:t>
            </a:r>
          </a:p>
          <a:p>
            <a:pPr defTabSz="457234"/>
            <a:endParaRPr lang="de-DE" sz="1000" b="1" dirty="0">
              <a:solidFill>
                <a:schemeClr val="bg1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defTabSz="457234"/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Wahlpflichtmodul 2</a:t>
            </a:r>
          </a:p>
          <a:p>
            <a:pPr marL="171462" indent="-171462" defTabSz="457234">
              <a:buFont typeface="Arial" panose="020B0604020202020204" pitchFamily="34" charset="0"/>
              <a:buChar char="•"/>
            </a:pPr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Erneuerbare Energiesysteme</a:t>
            </a:r>
          </a:p>
          <a:p>
            <a:pPr marL="171462" indent="-171462" defTabSz="457234">
              <a:buFont typeface="Arial" panose="020B0604020202020204" pitchFamily="34" charset="0"/>
              <a:buChar char="•"/>
            </a:pPr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Transformation der Energiewirtschaft </a:t>
            </a:r>
          </a:p>
          <a:p>
            <a:pPr marL="171462" indent="-171462" defTabSz="457234">
              <a:buFont typeface="Arial" panose="020B0604020202020204" pitchFamily="34" charset="0"/>
              <a:buChar char="•"/>
            </a:pPr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Produktionslogistik</a:t>
            </a:r>
          </a:p>
        </p:txBody>
      </p:sp>
      <p:sp>
        <p:nvSpPr>
          <p:cNvPr id="161" name="Abgerundetes Rechteck 85">
            <a:extLst>
              <a:ext uri="{FF2B5EF4-FFF2-40B4-BE49-F238E27FC236}">
                <a16:creationId xmlns:a16="http://schemas.microsoft.com/office/drawing/2014/main" id="{42590B3C-5E6B-4F8A-8918-A53F24C3EFBF}"/>
              </a:ext>
            </a:extLst>
          </p:cNvPr>
          <p:cNvSpPr/>
          <p:nvPr/>
        </p:nvSpPr>
        <p:spPr>
          <a:xfrm>
            <a:off x="7443866" y="1638906"/>
            <a:ext cx="2160000" cy="360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46800" rIns="74295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Lehrveranstaltung mit Praktikum</a:t>
            </a:r>
          </a:p>
        </p:txBody>
      </p:sp>
      <p:sp>
        <p:nvSpPr>
          <p:cNvPr id="162" name="Abgerundetes Rechteck 93">
            <a:extLst>
              <a:ext uri="{FF2B5EF4-FFF2-40B4-BE49-F238E27FC236}">
                <a16:creationId xmlns:a16="http://schemas.microsoft.com/office/drawing/2014/main" id="{827CF221-3825-4DE4-ABC3-720C3D86BF35}"/>
              </a:ext>
            </a:extLst>
          </p:cNvPr>
          <p:cNvSpPr/>
          <p:nvPr/>
        </p:nvSpPr>
        <p:spPr>
          <a:xfrm>
            <a:off x="7443866" y="2147349"/>
            <a:ext cx="2160000" cy="360000"/>
          </a:xfrm>
          <a:prstGeom prst="roundRect">
            <a:avLst/>
          </a:prstGeom>
          <a:solidFill>
            <a:srgbClr val="B4DA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46800" rIns="74295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b="1" dirty="0">
                <a:latin typeface="Calibri" panose="020F0502020204030204" pitchFamily="34" charset="0"/>
                <a:cs typeface="Calibri" panose="020F0502020204030204" pitchFamily="34" charset="0"/>
              </a:rPr>
              <a:t>Fachwissenschaftliche Arbeit</a:t>
            </a:r>
          </a:p>
        </p:txBody>
      </p:sp>
      <p:sp>
        <p:nvSpPr>
          <p:cNvPr id="163" name="Abgerundetes Rechteck 94">
            <a:extLst>
              <a:ext uri="{FF2B5EF4-FFF2-40B4-BE49-F238E27FC236}">
                <a16:creationId xmlns:a16="http://schemas.microsoft.com/office/drawing/2014/main" id="{464CEDCB-1BC7-4EA5-B19C-4413816740D5}"/>
              </a:ext>
            </a:extLst>
          </p:cNvPr>
          <p:cNvSpPr/>
          <p:nvPr/>
        </p:nvSpPr>
        <p:spPr>
          <a:xfrm>
            <a:off x="7443866" y="1134517"/>
            <a:ext cx="2160000" cy="360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6800" bIns="46800" rtlCol="0" anchor="ctr"/>
          <a:lstStyle/>
          <a:p>
            <a:pPr algn="ctr"/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</a:rPr>
              <a:t>Lehrveranstaltung ohne Praktikum</a:t>
            </a:r>
          </a:p>
        </p:txBody>
      </p:sp>
      <p:sp>
        <p:nvSpPr>
          <p:cNvPr id="164" name="Textfeld 163">
            <a:extLst>
              <a:ext uri="{FF2B5EF4-FFF2-40B4-BE49-F238E27FC236}">
                <a16:creationId xmlns:a16="http://schemas.microsoft.com/office/drawing/2014/main" id="{6100987A-F33D-47D7-A2C8-A8E23449D17E}"/>
              </a:ext>
            </a:extLst>
          </p:cNvPr>
          <p:cNvSpPr txBox="1"/>
          <p:nvPr/>
        </p:nvSpPr>
        <p:spPr>
          <a:xfrm>
            <a:off x="473918" y="6065001"/>
            <a:ext cx="32698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i="1" baseline="30000" dirty="0">
                <a:latin typeface="Corbel" panose="020B0503020204020204" pitchFamily="34" charset="0"/>
              </a:rPr>
              <a:t>1</a:t>
            </a:r>
            <a:r>
              <a:rPr lang="de-DE" sz="1000" i="1" dirty="0">
                <a:latin typeface="Corbel" panose="020B0503020204020204" pitchFamily="34" charset="0"/>
              </a:rPr>
              <a:t> </a:t>
            </a:r>
            <a:r>
              <a:rPr lang="de-DE" sz="1000" b="0" i="1" u="none" strike="noStrike" baseline="0" dirty="0">
                <a:latin typeface="Corbel" panose="020B0503020204020204" pitchFamily="34" charset="0"/>
              </a:rPr>
              <a:t>Physik der Schwingungen und Wellen</a:t>
            </a:r>
          </a:p>
          <a:p>
            <a:r>
              <a:rPr lang="de-DE" sz="1000" i="1" baseline="30000" dirty="0">
                <a:latin typeface="Corbel" panose="020B0503020204020204" pitchFamily="34" charset="0"/>
              </a:rPr>
              <a:t>2</a:t>
            </a:r>
            <a:r>
              <a:rPr lang="de-DE" sz="1000" i="1" dirty="0">
                <a:latin typeface="Corbel" panose="020B0503020204020204" pitchFamily="34" charset="0"/>
              </a:rPr>
              <a:t> </a:t>
            </a:r>
            <a:r>
              <a:rPr lang="de-DE" sz="1000" b="0" i="1" u="none" strike="noStrike" baseline="0" dirty="0">
                <a:latin typeface="Corbel" panose="020B0503020204020204" pitchFamily="34" charset="0"/>
              </a:rPr>
              <a:t>Einführung in die Künstliche Intelligenz</a:t>
            </a:r>
          </a:p>
          <a:p>
            <a:r>
              <a:rPr lang="de-DE" sz="1000" i="1" baseline="30000" dirty="0">
                <a:latin typeface="Corbel" panose="020B0503020204020204" pitchFamily="34" charset="0"/>
              </a:rPr>
              <a:t>3</a:t>
            </a:r>
            <a:r>
              <a:rPr lang="de-DE" sz="1000" i="1" dirty="0">
                <a:latin typeface="Corbel" panose="020B0503020204020204" pitchFamily="34" charset="0"/>
              </a:rPr>
              <a:t> </a:t>
            </a:r>
            <a:r>
              <a:rPr lang="de-DE" sz="1000" b="0" i="1" u="none" strike="noStrike" baseline="0" dirty="0">
                <a:latin typeface="Corbel" panose="020B0503020204020204" pitchFamily="34" charset="0"/>
              </a:rPr>
              <a:t>Einführung in die Verfahrens- und Umwelttechnik</a:t>
            </a:r>
          </a:p>
        </p:txBody>
      </p:sp>
      <p:sp>
        <p:nvSpPr>
          <p:cNvPr id="165" name="Textfeld 164">
            <a:extLst>
              <a:ext uri="{FF2B5EF4-FFF2-40B4-BE49-F238E27FC236}">
                <a16:creationId xmlns:a16="http://schemas.microsoft.com/office/drawing/2014/main" id="{50392B48-6355-477C-AB7A-E12D72763462}"/>
              </a:ext>
            </a:extLst>
          </p:cNvPr>
          <p:cNvSpPr txBox="1"/>
          <p:nvPr/>
        </p:nvSpPr>
        <p:spPr>
          <a:xfrm>
            <a:off x="3519070" y="6068071"/>
            <a:ext cx="308449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i="1" baseline="30000" dirty="0">
                <a:latin typeface="Corbel" panose="020B0503020204020204" pitchFamily="34" charset="0"/>
              </a:rPr>
              <a:t>4</a:t>
            </a:r>
            <a:r>
              <a:rPr lang="de-DE" sz="1000" i="1" dirty="0">
                <a:latin typeface="Corbel" panose="020B0503020204020204" pitchFamily="34" charset="0"/>
              </a:rPr>
              <a:t> </a:t>
            </a:r>
            <a:r>
              <a:rPr lang="de-DE" sz="1000" b="0" i="1" u="none" strike="noStrike" baseline="0" dirty="0">
                <a:latin typeface="Corbel" panose="020B0503020204020204" pitchFamily="34" charset="0"/>
              </a:rPr>
              <a:t>Blue Engineering – Nachhaltigkeit im Ingenieurwesen</a:t>
            </a:r>
          </a:p>
          <a:p>
            <a:r>
              <a:rPr lang="de-DE" sz="1000" i="1" baseline="30000" dirty="0">
                <a:latin typeface="Corbel" panose="020B0503020204020204" pitchFamily="34" charset="0"/>
              </a:rPr>
              <a:t>5</a:t>
            </a:r>
            <a:r>
              <a:rPr lang="de-DE" sz="1000" i="1" dirty="0">
                <a:latin typeface="Corbel" panose="020B0503020204020204" pitchFamily="34" charset="0"/>
              </a:rPr>
              <a:t> </a:t>
            </a:r>
            <a:r>
              <a:rPr lang="de-DE" sz="1000" b="0" i="1" u="none" strike="noStrike" baseline="0" dirty="0">
                <a:latin typeface="Corbel" panose="020B0503020204020204" pitchFamily="34" charset="0"/>
              </a:rPr>
              <a:t>Simulation komplexer verfahrenstechnischer Prozesse 1</a:t>
            </a:r>
          </a:p>
          <a:p>
            <a:r>
              <a:rPr lang="de-DE" sz="1000" i="1" baseline="30000" dirty="0">
                <a:latin typeface="Corbel" panose="020B0503020204020204" pitchFamily="34" charset="0"/>
              </a:rPr>
              <a:t>6</a:t>
            </a:r>
            <a:r>
              <a:rPr lang="de-DE" sz="1000" i="1" dirty="0">
                <a:latin typeface="Corbel" panose="020B0503020204020204" pitchFamily="34" charset="0"/>
              </a:rPr>
              <a:t> </a:t>
            </a:r>
            <a:r>
              <a:rPr lang="de-DE" sz="1000" b="0" i="1" u="none" strike="noStrike" baseline="0" dirty="0">
                <a:latin typeface="Corbel" panose="020B0503020204020204" pitchFamily="34" charset="0"/>
              </a:rPr>
              <a:t>Simulation komplexer verfahrenstechnischer Prozesse </a:t>
            </a:r>
            <a:r>
              <a:rPr lang="de-DE" sz="1000" i="1" dirty="0">
                <a:latin typeface="Corbel" panose="020B0503020204020204" pitchFamily="34" charset="0"/>
              </a:rPr>
              <a:t>2</a:t>
            </a:r>
            <a:endParaRPr lang="de-DE" sz="1000" b="0" i="1" u="none" strike="noStrike" baseline="0" dirty="0">
              <a:latin typeface="Corbel" panose="020B0503020204020204" pitchFamily="34" charset="0"/>
            </a:endParaRPr>
          </a:p>
        </p:txBody>
      </p:sp>
      <p:sp>
        <p:nvSpPr>
          <p:cNvPr id="112" name="Abgerundetes Rechteck 84">
            <a:extLst>
              <a:ext uri="{FF2B5EF4-FFF2-40B4-BE49-F238E27FC236}">
                <a16:creationId xmlns:a16="http://schemas.microsoft.com/office/drawing/2014/main" id="{60F56212-A6B9-4EAB-B7B3-6EF39E5D11ED}"/>
              </a:ext>
            </a:extLst>
          </p:cNvPr>
          <p:cNvSpPr/>
          <p:nvPr/>
        </p:nvSpPr>
        <p:spPr>
          <a:xfrm>
            <a:off x="560987" y="2793742"/>
            <a:ext cx="863925" cy="378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bIns="46800" rtlCol="0" anchor="ctr"/>
          <a:lstStyle/>
          <a:p>
            <a:pPr algn="ctr" defTabSz="457234"/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</a:rPr>
              <a:t>Physik </a:t>
            </a:r>
            <a:r>
              <a:rPr lang="de-DE" sz="1000" i="1" baseline="50000" dirty="0">
                <a:solidFill>
                  <a:schemeClr val="bg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23" name="Abgerundetes Rechteck 84">
            <a:extLst>
              <a:ext uri="{FF2B5EF4-FFF2-40B4-BE49-F238E27FC236}">
                <a16:creationId xmlns:a16="http://schemas.microsoft.com/office/drawing/2014/main" id="{D33ACDF9-C68C-4942-80FE-01A2ED30BF94}"/>
              </a:ext>
            </a:extLst>
          </p:cNvPr>
          <p:cNvSpPr/>
          <p:nvPr/>
        </p:nvSpPr>
        <p:spPr>
          <a:xfrm>
            <a:off x="1579782" y="2374729"/>
            <a:ext cx="863925" cy="378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bIns="46800" rtlCol="0" anchor="ctr"/>
          <a:lstStyle/>
          <a:p>
            <a:pPr algn="ctr" defTabSz="457234"/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Blue Engineering </a:t>
            </a:r>
            <a:r>
              <a:rPr lang="de-DE" sz="1000" i="1" baseline="50000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134" name="Abgerundetes Rechteck 80">
            <a:extLst>
              <a:ext uri="{FF2B5EF4-FFF2-40B4-BE49-F238E27FC236}">
                <a16:creationId xmlns:a16="http://schemas.microsoft.com/office/drawing/2014/main" id="{972903DA-803F-45E1-88F8-14563FB8052A}"/>
              </a:ext>
            </a:extLst>
          </p:cNvPr>
          <p:cNvSpPr/>
          <p:nvPr/>
        </p:nvSpPr>
        <p:spPr>
          <a:xfrm>
            <a:off x="2586519" y="2794656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bIns="46800" rtlCol="0" anchor="ctr"/>
          <a:lstStyle/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Mess-, Steuerungs- und </a:t>
            </a:r>
          </a:p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Regelungs-technik 1</a:t>
            </a:r>
          </a:p>
        </p:txBody>
      </p:sp>
      <p:pic>
        <p:nvPicPr>
          <p:cNvPr id="70" name="Grafik 69">
            <a:extLst>
              <a:ext uri="{FF2B5EF4-FFF2-40B4-BE49-F238E27FC236}">
                <a16:creationId xmlns:a16="http://schemas.microsoft.com/office/drawing/2014/main" id="{83B33262-0AAD-46DA-985E-E9B9CB5B61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083" y="303654"/>
            <a:ext cx="1714286" cy="720001"/>
          </a:xfrm>
          <a:prstGeom prst="rect">
            <a:avLst/>
          </a:prstGeom>
        </p:spPr>
      </p:pic>
      <p:grpSp>
        <p:nvGrpSpPr>
          <p:cNvPr id="73" name="Gruppieren 72">
            <a:extLst>
              <a:ext uri="{FF2B5EF4-FFF2-40B4-BE49-F238E27FC236}">
                <a16:creationId xmlns:a16="http://schemas.microsoft.com/office/drawing/2014/main" id="{53EFEA73-07D8-4A5A-9A05-4DD49490A434}"/>
              </a:ext>
            </a:extLst>
          </p:cNvPr>
          <p:cNvGrpSpPr/>
          <p:nvPr/>
        </p:nvGrpSpPr>
        <p:grpSpPr>
          <a:xfrm>
            <a:off x="8814056" y="3361698"/>
            <a:ext cx="299564" cy="449916"/>
            <a:chOff x="6328655" y="1941438"/>
            <a:chExt cx="322625" cy="449916"/>
          </a:xfrm>
        </p:grpSpPr>
        <p:sp>
          <p:nvSpPr>
            <p:cNvPr id="74" name="Rechtwinkliges Dreieck 73">
              <a:extLst>
                <a:ext uri="{FF2B5EF4-FFF2-40B4-BE49-F238E27FC236}">
                  <a16:creationId xmlns:a16="http://schemas.microsoft.com/office/drawing/2014/main" id="{199195D8-BAAA-43AC-84E7-9ED29B195560}"/>
                </a:ext>
              </a:extLst>
            </p:cNvPr>
            <p:cNvSpPr/>
            <p:nvPr/>
          </p:nvSpPr>
          <p:spPr>
            <a:xfrm rot="10800000">
              <a:off x="6328655" y="2045672"/>
              <a:ext cx="279358" cy="259392"/>
            </a:xfrm>
            <a:prstGeom prst="rtTriangle">
              <a:avLst/>
            </a:prstGeom>
            <a:solidFill>
              <a:srgbClr val="003D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00" b="1" dirty="0">
                <a:solidFill>
                  <a:schemeClr val="bg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77" name="Textfeld 76">
              <a:extLst>
                <a:ext uri="{FF2B5EF4-FFF2-40B4-BE49-F238E27FC236}">
                  <a16:creationId xmlns:a16="http://schemas.microsoft.com/office/drawing/2014/main" id="{CCF9A29F-F33E-465B-9EB1-8DE3D84E922B}"/>
                </a:ext>
              </a:extLst>
            </p:cNvPr>
            <p:cNvSpPr txBox="1"/>
            <p:nvPr/>
          </p:nvSpPr>
          <p:spPr>
            <a:xfrm rot="2700000">
              <a:off x="6318595" y="2058668"/>
              <a:ext cx="449916" cy="2154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700" dirty="0">
                  <a:solidFill>
                    <a:schemeClr val="bg1"/>
                  </a:solidFill>
                  <a:latin typeface="Gotham Book" pitchFamily="50" charset="0"/>
                </a:rPr>
                <a:t>ENGL.</a:t>
              </a:r>
            </a:p>
          </p:txBody>
        </p:sp>
      </p:grpSp>
      <p:grpSp>
        <p:nvGrpSpPr>
          <p:cNvPr id="79" name="Gruppieren 78">
            <a:extLst>
              <a:ext uri="{FF2B5EF4-FFF2-40B4-BE49-F238E27FC236}">
                <a16:creationId xmlns:a16="http://schemas.microsoft.com/office/drawing/2014/main" id="{C4E4C603-2911-48AA-B526-4DFC6A9C0283}"/>
              </a:ext>
            </a:extLst>
          </p:cNvPr>
          <p:cNvGrpSpPr/>
          <p:nvPr/>
        </p:nvGrpSpPr>
        <p:grpSpPr>
          <a:xfrm>
            <a:off x="5203134" y="3935135"/>
            <a:ext cx="299564" cy="449916"/>
            <a:chOff x="6328655" y="1941438"/>
            <a:chExt cx="322625" cy="449916"/>
          </a:xfrm>
        </p:grpSpPr>
        <p:sp>
          <p:nvSpPr>
            <p:cNvPr id="80" name="Rechtwinkliges Dreieck 79">
              <a:extLst>
                <a:ext uri="{FF2B5EF4-FFF2-40B4-BE49-F238E27FC236}">
                  <a16:creationId xmlns:a16="http://schemas.microsoft.com/office/drawing/2014/main" id="{FE234E2E-B42D-4C69-9CFB-AB15F7A5AF66}"/>
                </a:ext>
              </a:extLst>
            </p:cNvPr>
            <p:cNvSpPr/>
            <p:nvPr/>
          </p:nvSpPr>
          <p:spPr>
            <a:xfrm rot="10800000">
              <a:off x="6328655" y="2045672"/>
              <a:ext cx="279358" cy="259392"/>
            </a:xfrm>
            <a:prstGeom prst="rtTriangle">
              <a:avLst/>
            </a:prstGeom>
            <a:solidFill>
              <a:srgbClr val="003D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00" b="1" dirty="0">
                <a:solidFill>
                  <a:schemeClr val="bg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82" name="Textfeld 81">
              <a:extLst>
                <a:ext uri="{FF2B5EF4-FFF2-40B4-BE49-F238E27FC236}">
                  <a16:creationId xmlns:a16="http://schemas.microsoft.com/office/drawing/2014/main" id="{E955AED2-DF17-4FB5-B5B5-778D9856AD33}"/>
                </a:ext>
              </a:extLst>
            </p:cNvPr>
            <p:cNvSpPr txBox="1"/>
            <p:nvPr/>
          </p:nvSpPr>
          <p:spPr>
            <a:xfrm rot="2700000">
              <a:off x="6318595" y="2058668"/>
              <a:ext cx="449916" cy="2154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700" dirty="0">
                  <a:solidFill>
                    <a:schemeClr val="bg1"/>
                  </a:solidFill>
                  <a:latin typeface="Gotham Book" pitchFamily="50" charset="0"/>
                </a:rPr>
                <a:t>ENGL.</a:t>
              </a:r>
            </a:p>
          </p:txBody>
        </p:sp>
      </p:grpSp>
      <p:pic>
        <p:nvPicPr>
          <p:cNvPr id="3" name="Grafik 2">
            <a:extLst>
              <a:ext uri="{FF2B5EF4-FFF2-40B4-BE49-F238E27FC236}">
                <a16:creationId xmlns:a16="http://schemas.microsoft.com/office/drawing/2014/main" id="{264124FA-5F72-4046-92F0-756D50DBBD3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7420" y="331867"/>
            <a:ext cx="731559" cy="73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97508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255</Words>
  <Application>Microsoft Office PowerPoint</Application>
  <PresentationFormat>A4-Papier (210 x 297 mm)</PresentationFormat>
  <Paragraphs>90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Corbel</vt:lpstr>
      <vt:lpstr>Gotham Book</vt:lpstr>
      <vt:lpstr>HCo Gotham SSm</vt:lpstr>
      <vt:lpstr>1_Office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Harutyunyan, Lucine</dc:creator>
  <cp:lastModifiedBy>Arthkamp, Manuela</cp:lastModifiedBy>
  <cp:revision>80</cp:revision>
  <dcterms:created xsi:type="dcterms:W3CDTF">2021-01-12T15:20:32Z</dcterms:created>
  <dcterms:modified xsi:type="dcterms:W3CDTF">2026-03-03T07:19:29Z</dcterms:modified>
</cp:coreProperties>
</file>