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C0AC"/>
    <a:srgbClr val="B4DABE"/>
    <a:srgbClr val="6CA5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173" autoAdjust="0"/>
    <p:restoredTop sz="95992" autoAdjust="0"/>
  </p:normalViewPr>
  <p:slideViewPr>
    <p:cSldViewPr snapToGrid="0">
      <p:cViewPr>
        <p:scale>
          <a:sx n="100" d="100"/>
          <a:sy n="100" d="100"/>
        </p:scale>
        <p:origin x="49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9716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10448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9532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6211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55497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580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749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302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883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91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224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1EA47-8822-43A5-9B53-3F2E055D9964}" type="datetimeFigureOut">
              <a:rPr lang="de-DE" smtClean="0"/>
              <a:t>03.03.2026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470E3-88D2-4A3C-886E-502802659FA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2589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Abgerundetes Rechteck 90">
            <a:extLst>
              <a:ext uri="{FF2B5EF4-FFF2-40B4-BE49-F238E27FC236}">
                <a16:creationId xmlns:a16="http://schemas.microsoft.com/office/drawing/2014/main" id="{21E8F019-66C5-4B12-838D-750614D51979}"/>
              </a:ext>
            </a:extLst>
          </p:cNvPr>
          <p:cNvSpPr/>
          <p:nvPr/>
        </p:nvSpPr>
        <p:spPr>
          <a:xfrm>
            <a:off x="6944874" y="2401580"/>
            <a:ext cx="864000" cy="792000"/>
          </a:xfrm>
          <a:prstGeom prst="roundRect">
            <a:avLst/>
          </a:prstGeom>
          <a:solidFill>
            <a:srgbClr val="B4D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Studien-arbeit </a:t>
            </a:r>
          </a:p>
        </p:txBody>
      </p:sp>
      <p:sp>
        <p:nvSpPr>
          <p:cNvPr id="194" name="Abgerundetes Rechteck 84">
            <a:extLst>
              <a:ext uri="{FF2B5EF4-FFF2-40B4-BE49-F238E27FC236}">
                <a16:creationId xmlns:a16="http://schemas.microsoft.com/office/drawing/2014/main" id="{39A87020-A89A-4D5D-8539-E67DF58B931B}"/>
              </a:ext>
            </a:extLst>
          </p:cNvPr>
          <p:cNvSpPr/>
          <p:nvPr/>
        </p:nvSpPr>
        <p:spPr>
          <a:xfrm>
            <a:off x="6007564" y="1956854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Techni-</a:t>
            </a:r>
            <a:b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</a:b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sches Englisch</a:t>
            </a:r>
          </a:p>
        </p:txBody>
      </p:sp>
      <p:sp>
        <p:nvSpPr>
          <p:cNvPr id="195" name="Abgerundetes Rechteck 84">
            <a:extLst>
              <a:ext uri="{FF2B5EF4-FFF2-40B4-BE49-F238E27FC236}">
                <a16:creationId xmlns:a16="http://schemas.microsoft.com/office/drawing/2014/main" id="{AF4BDCD2-C1E0-4378-85F9-81BAEA82F4D9}"/>
              </a:ext>
            </a:extLst>
          </p:cNvPr>
          <p:cNvSpPr/>
          <p:nvPr/>
        </p:nvSpPr>
        <p:spPr>
          <a:xfrm>
            <a:off x="5066526" y="1956703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Grundlagen des Rechts</a:t>
            </a:r>
          </a:p>
        </p:txBody>
      </p:sp>
      <p:sp>
        <p:nvSpPr>
          <p:cNvPr id="63" name="Abgerundetes Rechteck 79">
            <a:extLst>
              <a:ext uri="{FF2B5EF4-FFF2-40B4-BE49-F238E27FC236}">
                <a16:creationId xmlns:a16="http://schemas.microsoft.com/office/drawing/2014/main" id="{65E03856-3BA1-4508-83B9-0C9CDAB3F427}"/>
              </a:ext>
            </a:extLst>
          </p:cNvPr>
          <p:cNvSpPr/>
          <p:nvPr/>
        </p:nvSpPr>
        <p:spPr>
          <a:xfrm>
            <a:off x="3198529" y="1539251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00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Impuls-, Wärme-, Stoff-übertragung</a:t>
            </a:r>
          </a:p>
        </p:txBody>
      </p:sp>
      <p:sp>
        <p:nvSpPr>
          <p:cNvPr id="79" name="Abgerundetes Rechteck 79">
            <a:extLst>
              <a:ext uri="{FF2B5EF4-FFF2-40B4-BE49-F238E27FC236}">
                <a16:creationId xmlns:a16="http://schemas.microsoft.com/office/drawing/2014/main" id="{983A8FC7-5CA8-4245-B63F-23EBDBF757E5}"/>
              </a:ext>
            </a:extLst>
          </p:cNvPr>
          <p:cNvSpPr/>
          <p:nvPr/>
        </p:nvSpPr>
        <p:spPr>
          <a:xfrm>
            <a:off x="1328659" y="4099667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00">
              <a:defRPr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Elemente des Apparatebaus</a:t>
            </a:r>
          </a:p>
        </p:txBody>
      </p:sp>
      <p:sp>
        <p:nvSpPr>
          <p:cNvPr id="49" name="Rechteck 48"/>
          <p:cNvSpPr/>
          <p:nvPr/>
        </p:nvSpPr>
        <p:spPr>
          <a:xfrm>
            <a:off x="6880147" y="5242931"/>
            <a:ext cx="50696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457200">
              <a:defRPr/>
            </a:pPr>
            <a:r>
              <a:rPr lang="de-DE" sz="1400" b="1" dirty="0">
                <a:solidFill>
                  <a:srgbClr val="003D7D"/>
                </a:solidFill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Bachelor Teilzeit  </a:t>
            </a:r>
          </a:p>
          <a:p>
            <a:pPr algn="r" defTabSz="457200">
              <a:defRPr/>
            </a:pPr>
            <a:r>
              <a:rPr lang="de-DE" sz="1400" b="1" dirty="0">
                <a:solidFill>
                  <a:srgbClr val="E3000F"/>
                </a:solidFill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Verfahrens- und Umwelttechnik </a:t>
            </a:r>
            <a:r>
              <a:rPr lang="de-DE" sz="1400" b="1" baseline="30000" dirty="0">
                <a:solidFill>
                  <a:srgbClr val="E3000F"/>
                </a:solidFill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  <a:endParaRPr lang="de-DE" sz="1400" b="1" baseline="30000" dirty="0">
              <a:solidFill>
                <a:srgbClr val="003D7D"/>
              </a:solidFill>
              <a:latin typeface="Corbel" panose="020B0503020204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Abgerundetes Rechteck 54">
            <a:extLst>
              <a:ext uri="{FF2B5EF4-FFF2-40B4-BE49-F238E27FC236}">
                <a16:creationId xmlns:a16="http://schemas.microsoft.com/office/drawing/2014/main" id="{14048C1A-D202-41B7-91DB-B8F7369DDE37}"/>
              </a:ext>
            </a:extLst>
          </p:cNvPr>
          <p:cNvSpPr/>
          <p:nvPr/>
        </p:nvSpPr>
        <p:spPr>
          <a:xfrm>
            <a:off x="2263121" y="3245902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Werkstoff-technik</a:t>
            </a:r>
          </a:p>
        </p:txBody>
      </p:sp>
      <p:sp>
        <p:nvSpPr>
          <p:cNvPr id="105" name="Abgerundetes Rechteck 62">
            <a:extLst>
              <a:ext uri="{FF2B5EF4-FFF2-40B4-BE49-F238E27FC236}">
                <a16:creationId xmlns:a16="http://schemas.microsoft.com/office/drawing/2014/main" id="{4627DA59-D4E0-497A-A18E-33FD157FF631}"/>
              </a:ext>
            </a:extLst>
          </p:cNvPr>
          <p:cNvSpPr/>
          <p:nvPr/>
        </p:nvSpPr>
        <p:spPr>
          <a:xfrm>
            <a:off x="2265897" y="4104716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Chemische Verfahrens-technik 1</a:t>
            </a:r>
            <a:endParaRPr lang="de-DE" sz="1000" dirty="0"/>
          </a:p>
        </p:txBody>
      </p:sp>
      <p:sp>
        <p:nvSpPr>
          <p:cNvPr id="106" name="Abgerundetes Rechteck 63">
            <a:extLst>
              <a:ext uri="{FF2B5EF4-FFF2-40B4-BE49-F238E27FC236}">
                <a16:creationId xmlns:a16="http://schemas.microsoft.com/office/drawing/2014/main" id="{C9104637-BBD5-4C7D-800C-CEE00C0FFCBC}"/>
              </a:ext>
            </a:extLst>
          </p:cNvPr>
          <p:cNvSpPr/>
          <p:nvPr/>
        </p:nvSpPr>
        <p:spPr>
          <a:xfrm>
            <a:off x="392213" y="677736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1. Semester</a:t>
            </a:r>
          </a:p>
        </p:txBody>
      </p:sp>
      <p:sp>
        <p:nvSpPr>
          <p:cNvPr id="107" name="Abgerundetes Rechteck 64">
            <a:extLst>
              <a:ext uri="{FF2B5EF4-FFF2-40B4-BE49-F238E27FC236}">
                <a16:creationId xmlns:a16="http://schemas.microsoft.com/office/drawing/2014/main" id="{59503F86-9C2C-4EE6-8C17-1CA70D1F469F}"/>
              </a:ext>
            </a:extLst>
          </p:cNvPr>
          <p:cNvSpPr/>
          <p:nvPr/>
        </p:nvSpPr>
        <p:spPr>
          <a:xfrm>
            <a:off x="1328213" y="677736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2. Semester</a:t>
            </a:r>
          </a:p>
        </p:txBody>
      </p:sp>
      <p:sp>
        <p:nvSpPr>
          <p:cNvPr id="108" name="Abgerundetes Rechteck 65">
            <a:extLst>
              <a:ext uri="{FF2B5EF4-FFF2-40B4-BE49-F238E27FC236}">
                <a16:creationId xmlns:a16="http://schemas.microsoft.com/office/drawing/2014/main" id="{E01E66B1-16FE-455D-A245-EFC80FD07EED}"/>
              </a:ext>
            </a:extLst>
          </p:cNvPr>
          <p:cNvSpPr/>
          <p:nvPr/>
        </p:nvSpPr>
        <p:spPr>
          <a:xfrm>
            <a:off x="2264213" y="677736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3. Semester</a:t>
            </a:r>
          </a:p>
        </p:txBody>
      </p:sp>
      <p:sp>
        <p:nvSpPr>
          <p:cNvPr id="109" name="Abgerundetes Rechteck 66">
            <a:extLst>
              <a:ext uri="{FF2B5EF4-FFF2-40B4-BE49-F238E27FC236}">
                <a16:creationId xmlns:a16="http://schemas.microsoft.com/office/drawing/2014/main" id="{4B686071-0E37-41C4-B9FB-B71FA625B737}"/>
              </a:ext>
            </a:extLst>
          </p:cNvPr>
          <p:cNvSpPr/>
          <p:nvPr/>
        </p:nvSpPr>
        <p:spPr>
          <a:xfrm>
            <a:off x="3200213" y="677736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4. Semester</a:t>
            </a:r>
          </a:p>
        </p:txBody>
      </p:sp>
      <p:sp>
        <p:nvSpPr>
          <p:cNvPr id="111" name="Abgerundetes Rechteck 67">
            <a:extLst>
              <a:ext uri="{FF2B5EF4-FFF2-40B4-BE49-F238E27FC236}">
                <a16:creationId xmlns:a16="http://schemas.microsoft.com/office/drawing/2014/main" id="{C05FBC74-AFD9-400A-8D1B-D01DCF2FCDB9}"/>
              </a:ext>
            </a:extLst>
          </p:cNvPr>
          <p:cNvSpPr/>
          <p:nvPr/>
        </p:nvSpPr>
        <p:spPr>
          <a:xfrm>
            <a:off x="4136213" y="677736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5. Semester</a:t>
            </a:r>
          </a:p>
        </p:txBody>
      </p:sp>
      <p:sp>
        <p:nvSpPr>
          <p:cNvPr id="113" name="Abgerundetes Rechteck 68">
            <a:extLst>
              <a:ext uri="{FF2B5EF4-FFF2-40B4-BE49-F238E27FC236}">
                <a16:creationId xmlns:a16="http://schemas.microsoft.com/office/drawing/2014/main" id="{2FD72E11-2196-4890-8976-BDB15556D294}"/>
              </a:ext>
            </a:extLst>
          </p:cNvPr>
          <p:cNvSpPr/>
          <p:nvPr/>
        </p:nvSpPr>
        <p:spPr>
          <a:xfrm>
            <a:off x="5073943" y="677736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6. Semester</a:t>
            </a:r>
          </a:p>
        </p:txBody>
      </p:sp>
      <p:sp>
        <p:nvSpPr>
          <p:cNvPr id="126" name="Abgerundetes Rechteck 87">
            <a:extLst>
              <a:ext uri="{FF2B5EF4-FFF2-40B4-BE49-F238E27FC236}">
                <a16:creationId xmlns:a16="http://schemas.microsoft.com/office/drawing/2014/main" id="{6FEF7F64-4FB2-4344-883C-0FDB7634B41F}"/>
              </a:ext>
            </a:extLst>
          </p:cNvPr>
          <p:cNvSpPr/>
          <p:nvPr/>
        </p:nvSpPr>
        <p:spPr>
          <a:xfrm>
            <a:off x="4135315" y="3249875"/>
            <a:ext cx="861053" cy="791999"/>
          </a:xfrm>
          <a:prstGeom prst="roundRect">
            <a:avLst/>
          </a:prstGeom>
          <a:solidFill>
            <a:srgbClr val="9FCD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Wahlpflicht-modul 1</a:t>
            </a:r>
          </a:p>
        </p:txBody>
      </p:sp>
      <p:sp>
        <p:nvSpPr>
          <p:cNvPr id="128" name="Abgerundetes Rechteck 89">
            <a:extLst>
              <a:ext uri="{FF2B5EF4-FFF2-40B4-BE49-F238E27FC236}">
                <a16:creationId xmlns:a16="http://schemas.microsoft.com/office/drawing/2014/main" id="{9849DF56-C477-4EBE-ACCF-357FB5F90C8E}"/>
              </a:ext>
            </a:extLst>
          </p:cNvPr>
          <p:cNvSpPr/>
          <p:nvPr/>
        </p:nvSpPr>
        <p:spPr>
          <a:xfrm>
            <a:off x="7881943" y="2401624"/>
            <a:ext cx="864000" cy="2483755"/>
          </a:xfrm>
          <a:prstGeom prst="roundRect">
            <a:avLst/>
          </a:prstGeom>
          <a:solidFill>
            <a:srgbClr val="B4D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Bachelor-arbeit inkl. Kolloquium</a:t>
            </a:r>
          </a:p>
        </p:txBody>
      </p:sp>
      <p:sp>
        <p:nvSpPr>
          <p:cNvPr id="129" name="Abgerundetes Rechteck 90">
            <a:extLst>
              <a:ext uri="{FF2B5EF4-FFF2-40B4-BE49-F238E27FC236}">
                <a16:creationId xmlns:a16="http://schemas.microsoft.com/office/drawing/2014/main" id="{0AB72FB3-030A-44D0-B0AB-AE7A81155C58}"/>
              </a:ext>
            </a:extLst>
          </p:cNvPr>
          <p:cNvSpPr/>
          <p:nvPr/>
        </p:nvSpPr>
        <p:spPr>
          <a:xfrm>
            <a:off x="3202912" y="3248946"/>
            <a:ext cx="864000" cy="792000"/>
          </a:xfrm>
          <a:prstGeom prst="roundRect">
            <a:avLst/>
          </a:prstGeom>
          <a:solidFill>
            <a:srgbClr val="B4D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Studien-arbeit </a:t>
            </a:r>
          </a:p>
        </p:txBody>
      </p:sp>
      <p:sp>
        <p:nvSpPr>
          <p:cNvPr id="55" name="Abgerundetes Rechteck 68">
            <a:extLst>
              <a:ext uri="{FF2B5EF4-FFF2-40B4-BE49-F238E27FC236}">
                <a16:creationId xmlns:a16="http://schemas.microsoft.com/office/drawing/2014/main" id="{207718A8-863F-4B2B-9E61-0CB23E6D30AD}"/>
              </a:ext>
            </a:extLst>
          </p:cNvPr>
          <p:cNvSpPr/>
          <p:nvPr/>
        </p:nvSpPr>
        <p:spPr>
          <a:xfrm>
            <a:off x="6009943" y="677736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7. Semester</a:t>
            </a:r>
          </a:p>
        </p:txBody>
      </p:sp>
      <p:sp>
        <p:nvSpPr>
          <p:cNvPr id="56" name="Abgerundetes Rechteck 68">
            <a:extLst>
              <a:ext uri="{FF2B5EF4-FFF2-40B4-BE49-F238E27FC236}">
                <a16:creationId xmlns:a16="http://schemas.microsoft.com/office/drawing/2014/main" id="{F8977C46-C675-4581-AFED-45BBD0A5E923}"/>
              </a:ext>
            </a:extLst>
          </p:cNvPr>
          <p:cNvSpPr/>
          <p:nvPr/>
        </p:nvSpPr>
        <p:spPr>
          <a:xfrm>
            <a:off x="7881943" y="677736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9. Semester</a:t>
            </a:r>
          </a:p>
        </p:txBody>
      </p:sp>
      <p:sp>
        <p:nvSpPr>
          <p:cNvPr id="57" name="Abgerundetes Rechteck 68">
            <a:extLst>
              <a:ext uri="{FF2B5EF4-FFF2-40B4-BE49-F238E27FC236}">
                <a16:creationId xmlns:a16="http://schemas.microsoft.com/office/drawing/2014/main" id="{58546AB8-933D-4F9B-979F-DCF6A70FD547}"/>
              </a:ext>
            </a:extLst>
          </p:cNvPr>
          <p:cNvSpPr/>
          <p:nvPr/>
        </p:nvSpPr>
        <p:spPr>
          <a:xfrm>
            <a:off x="6945943" y="677736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100" b="1" dirty="0">
                <a:solidFill>
                  <a:srgbClr val="003C7C"/>
                </a:solidFill>
                <a:latin typeface="Corbel" panose="020B0503020204020204" pitchFamily="34" charset="0"/>
              </a:rPr>
              <a:t>8. Semester</a:t>
            </a:r>
          </a:p>
        </p:txBody>
      </p:sp>
      <p:sp>
        <p:nvSpPr>
          <p:cNvPr id="59" name="Abgerundetes Rechteck 52">
            <a:extLst>
              <a:ext uri="{FF2B5EF4-FFF2-40B4-BE49-F238E27FC236}">
                <a16:creationId xmlns:a16="http://schemas.microsoft.com/office/drawing/2014/main" id="{828EC834-26F6-4F27-8C2E-81215F51ED29}"/>
              </a:ext>
            </a:extLst>
          </p:cNvPr>
          <p:cNvSpPr/>
          <p:nvPr/>
        </p:nvSpPr>
        <p:spPr>
          <a:xfrm>
            <a:off x="2263745" y="1538995"/>
            <a:ext cx="864000" cy="791814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Physikalische Chemie</a:t>
            </a: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66F2652E-53FD-466D-A184-32EA26DAB57A}"/>
              </a:ext>
            </a:extLst>
          </p:cNvPr>
          <p:cNvSpPr txBox="1"/>
          <p:nvPr/>
        </p:nvSpPr>
        <p:spPr>
          <a:xfrm>
            <a:off x="5931251" y="3456343"/>
            <a:ext cx="9332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Industrial Engineering </a:t>
            </a: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1DFD7B9F-1B12-4F68-BD53-C0D6EDBD1E4C}"/>
              </a:ext>
            </a:extLst>
          </p:cNvPr>
          <p:cNvSpPr txBox="1"/>
          <p:nvPr/>
        </p:nvSpPr>
        <p:spPr>
          <a:xfrm>
            <a:off x="6869393" y="3340160"/>
            <a:ext cx="10020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Nicht-technische Kompetenzen</a:t>
            </a:r>
          </a:p>
        </p:txBody>
      </p:sp>
      <p:pic>
        <p:nvPicPr>
          <p:cNvPr id="71" name="Grafik 70">
            <a:extLst>
              <a:ext uri="{FF2B5EF4-FFF2-40B4-BE49-F238E27FC236}">
                <a16:creationId xmlns:a16="http://schemas.microsoft.com/office/drawing/2014/main" id="{4E19E845-30A0-4E1B-BD85-CF56534794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2727" y="685012"/>
            <a:ext cx="1714286" cy="720000"/>
          </a:xfrm>
          <a:prstGeom prst="rect">
            <a:avLst/>
          </a:prstGeom>
        </p:spPr>
      </p:pic>
      <p:sp>
        <p:nvSpPr>
          <p:cNvPr id="80" name="Abgerundetes Rechteck 52">
            <a:extLst>
              <a:ext uri="{FF2B5EF4-FFF2-40B4-BE49-F238E27FC236}">
                <a16:creationId xmlns:a16="http://schemas.microsoft.com/office/drawing/2014/main" id="{FF5FD4F8-46C2-4AF1-A9E4-3F723C0034AF}"/>
              </a:ext>
            </a:extLst>
          </p:cNvPr>
          <p:cNvSpPr/>
          <p:nvPr/>
        </p:nvSpPr>
        <p:spPr>
          <a:xfrm>
            <a:off x="2263888" y="2394354"/>
            <a:ext cx="864000" cy="791814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Thermo-dynamik</a:t>
            </a:r>
          </a:p>
        </p:txBody>
      </p:sp>
      <p:sp>
        <p:nvSpPr>
          <p:cNvPr id="83" name="Abgerundetes Rechteck 62">
            <a:extLst>
              <a:ext uri="{FF2B5EF4-FFF2-40B4-BE49-F238E27FC236}">
                <a16:creationId xmlns:a16="http://schemas.microsoft.com/office/drawing/2014/main" id="{F8883BB1-974F-46C8-B3B1-E39006FE530C}"/>
              </a:ext>
            </a:extLst>
          </p:cNvPr>
          <p:cNvSpPr/>
          <p:nvPr/>
        </p:nvSpPr>
        <p:spPr>
          <a:xfrm>
            <a:off x="3198691" y="2396956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Brennstoff-technik </a:t>
            </a: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&amp; Grundlagen der Energie-effizienz</a:t>
            </a:r>
          </a:p>
        </p:txBody>
      </p:sp>
      <p:sp>
        <p:nvSpPr>
          <p:cNvPr id="89" name="Abgerundetes Rechteck 54">
            <a:extLst>
              <a:ext uri="{FF2B5EF4-FFF2-40B4-BE49-F238E27FC236}">
                <a16:creationId xmlns:a16="http://schemas.microsoft.com/office/drawing/2014/main" id="{C9FCFBDE-EFBF-43E7-852C-DE89A4F64986}"/>
              </a:ext>
            </a:extLst>
          </p:cNvPr>
          <p:cNvSpPr/>
          <p:nvPr/>
        </p:nvSpPr>
        <p:spPr>
          <a:xfrm>
            <a:off x="5073100" y="2397697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Mess-, Steuerungs- und Regel-ungstechnik 2</a:t>
            </a:r>
          </a:p>
        </p:txBody>
      </p:sp>
      <p:sp>
        <p:nvSpPr>
          <p:cNvPr id="91" name="Abgerundetes Rechteck 54">
            <a:extLst>
              <a:ext uri="{FF2B5EF4-FFF2-40B4-BE49-F238E27FC236}">
                <a16:creationId xmlns:a16="http://schemas.microsoft.com/office/drawing/2014/main" id="{B741DD5A-D63D-4308-9254-C29987CD1506}"/>
              </a:ext>
            </a:extLst>
          </p:cNvPr>
          <p:cNvSpPr/>
          <p:nvPr/>
        </p:nvSpPr>
        <p:spPr>
          <a:xfrm>
            <a:off x="5074053" y="4098298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Thermische Verfahrens-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 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12" name="Abgerundetes Rechteck 54">
            <a:extLst>
              <a:ext uri="{FF2B5EF4-FFF2-40B4-BE49-F238E27FC236}">
                <a16:creationId xmlns:a16="http://schemas.microsoft.com/office/drawing/2014/main" id="{DE1A32F9-C9ED-4DE3-9856-913DAB542DD3}"/>
              </a:ext>
            </a:extLst>
          </p:cNvPr>
          <p:cNvSpPr/>
          <p:nvPr/>
        </p:nvSpPr>
        <p:spPr>
          <a:xfrm>
            <a:off x="5073989" y="3251520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Mechanische Verfahrens-technik 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17" name="Abgerundetes Rechteck 54">
            <a:extLst>
              <a:ext uri="{FF2B5EF4-FFF2-40B4-BE49-F238E27FC236}">
                <a16:creationId xmlns:a16="http://schemas.microsoft.com/office/drawing/2014/main" id="{F5266BD1-EFA9-4BFA-9DE3-81861B9AD9BF}"/>
              </a:ext>
            </a:extLst>
          </p:cNvPr>
          <p:cNvSpPr/>
          <p:nvPr/>
        </p:nvSpPr>
        <p:spPr>
          <a:xfrm>
            <a:off x="6011299" y="2398901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Anlagenbau</a:t>
            </a:r>
          </a:p>
        </p:txBody>
      </p:sp>
      <p:sp>
        <p:nvSpPr>
          <p:cNvPr id="123" name="Abgerundetes Rechteck 54">
            <a:extLst>
              <a:ext uri="{FF2B5EF4-FFF2-40B4-BE49-F238E27FC236}">
                <a16:creationId xmlns:a16="http://schemas.microsoft.com/office/drawing/2014/main" id="{56D3C424-61F6-4A83-8617-3A983A15EA6F}"/>
              </a:ext>
            </a:extLst>
          </p:cNvPr>
          <p:cNvSpPr/>
          <p:nvPr/>
        </p:nvSpPr>
        <p:spPr>
          <a:xfrm>
            <a:off x="6945943" y="3248946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Fluidenergie-maschinen</a:t>
            </a:r>
          </a:p>
        </p:txBody>
      </p:sp>
      <p:sp>
        <p:nvSpPr>
          <p:cNvPr id="125" name="Abgerundetes Rechteck 62">
            <a:extLst>
              <a:ext uri="{FF2B5EF4-FFF2-40B4-BE49-F238E27FC236}">
                <a16:creationId xmlns:a16="http://schemas.microsoft.com/office/drawing/2014/main" id="{1CF9C7E2-166F-4E4F-9A58-A52A0FF2A0E0}"/>
              </a:ext>
            </a:extLst>
          </p:cNvPr>
          <p:cNvSpPr/>
          <p:nvPr/>
        </p:nvSpPr>
        <p:spPr>
          <a:xfrm>
            <a:off x="6945943" y="4097762"/>
            <a:ext cx="864000" cy="792000"/>
          </a:xfrm>
          <a:prstGeom prst="roundRect">
            <a:avLst/>
          </a:prstGeom>
          <a:solidFill>
            <a:srgbClr val="6CA5DA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Verfahrens-</a:t>
            </a:r>
          </a:p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entwicklung &amp; Sicherheits-</a:t>
            </a:r>
          </a:p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technik</a:t>
            </a:r>
          </a:p>
        </p:txBody>
      </p:sp>
      <p:sp>
        <p:nvSpPr>
          <p:cNvPr id="130" name="Abgerundetes Rechteck 87">
            <a:extLst>
              <a:ext uri="{FF2B5EF4-FFF2-40B4-BE49-F238E27FC236}">
                <a16:creationId xmlns:a16="http://schemas.microsoft.com/office/drawing/2014/main" id="{A3B896DC-DC8C-44D7-9DC6-C589D17D69E7}"/>
              </a:ext>
            </a:extLst>
          </p:cNvPr>
          <p:cNvSpPr/>
          <p:nvPr/>
        </p:nvSpPr>
        <p:spPr>
          <a:xfrm>
            <a:off x="6947563" y="1541791"/>
            <a:ext cx="861053" cy="791999"/>
          </a:xfrm>
          <a:prstGeom prst="roundRect">
            <a:avLst/>
          </a:prstGeom>
          <a:solidFill>
            <a:srgbClr val="9FCD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Wahlpflicht-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modul 2</a:t>
            </a:r>
          </a:p>
        </p:txBody>
      </p:sp>
      <p:sp>
        <p:nvSpPr>
          <p:cNvPr id="64" name="Abgerundetes Rechteck 62">
            <a:extLst>
              <a:ext uri="{FF2B5EF4-FFF2-40B4-BE49-F238E27FC236}">
                <a16:creationId xmlns:a16="http://schemas.microsoft.com/office/drawing/2014/main" id="{C7A34741-AD8A-4D39-B294-80EB2CD827D1}"/>
              </a:ext>
            </a:extLst>
          </p:cNvPr>
          <p:cNvSpPr/>
          <p:nvPr/>
        </p:nvSpPr>
        <p:spPr>
          <a:xfrm>
            <a:off x="4138126" y="4101672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Allgemeine </a:t>
            </a:r>
          </a:p>
          <a:p>
            <a:pPr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Elektro-technik</a:t>
            </a:r>
          </a:p>
        </p:txBody>
      </p:sp>
      <p:sp>
        <p:nvSpPr>
          <p:cNvPr id="72" name="Abgerundetes Rechteck 54">
            <a:extLst>
              <a:ext uri="{FF2B5EF4-FFF2-40B4-BE49-F238E27FC236}">
                <a16:creationId xmlns:a16="http://schemas.microsoft.com/office/drawing/2014/main" id="{0D075669-850E-4B0C-9561-830203BB5B59}"/>
              </a:ext>
            </a:extLst>
          </p:cNvPr>
          <p:cNvSpPr/>
          <p:nvPr/>
        </p:nvSpPr>
        <p:spPr>
          <a:xfrm>
            <a:off x="7881943" y="1541846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Umwelt</a:t>
            </a: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- &amp; Recycling-</a:t>
            </a:r>
          </a:p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technik 1</a:t>
            </a:r>
          </a:p>
        </p:txBody>
      </p:sp>
      <p:sp>
        <p:nvSpPr>
          <p:cNvPr id="95" name="Abgerundetes Rechteck 68">
            <a:extLst>
              <a:ext uri="{FF2B5EF4-FFF2-40B4-BE49-F238E27FC236}">
                <a16:creationId xmlns:a16="http://schemas.microsoft.com/office/drawing/2014/main" id="{F8977C46-C675-4581-AFED-45BBD0A5E923}"/>
              </a:ext>
            </a:extLst>
          </p:cNvPr>
          <p:cNvSpPr/>
          <p:nvPr/>
        </p:nvSpPr>
        <p:spPr>
          <a:xfrm>
            <a:off x="8822702" y="685012"/>
            <a:ext cx="864000" cy="792000"/>
          </a:xfrm>
          <a:prstGeom prst="roundRect">
            <a:avLst/>
          </a:prstGeom>
          <a:noFill/>
          <a:ln w="15875">
            <a:solidFill>
              <a:srgbClr val="003C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de-DE" sz="1100" b="1" dirty="0">
              <a:solidFill>
                <a:srgbClr val="003C7C"/>
              </a:solidFill>
              <a:latin typeface="Corbel" panose="020B0503020204020204" pitchFamily="34" charset="0"/>
            </a:endParaRPr>
          </a:p>
        </p:txBody>
      </p:sp>
      <p:sp>
        <p:nvSpPr>
          <p:cNvPr id="74" name="Abgerundetes Rechteck 62">
            <a:extLst>
              <a:ext uri="{FF2B5EF4-FFF2-40B4-BE49-F238E27FC236}">
                <a16:creationId xmlns:a16="http://schemas.microsoft.com/office/drawing/2014/main" id="{4627DA59-D4E0-497A-A18E-33FD157FF631}"/>
              </a:ext>
            </a:extLst>
          </p:cNvPr>
          <p:cNvSpPr/>
          <p:nvPr/>
        </p:nvSpPr>
        <p:spPr>
          <a:xfrm>
            <a:off x="3198876" y="4101409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Chemische Verfahrens-technik 2</a:t>
            </a:r>
            <a:endParaRPr lang="de-DE" sz="1000" dirty="0"/>
          </a:p>
        </p:txBody>
      </p:sp>
      <p:sp>
        <p:nvSpPr>
          <p:cNvPr id="92" name="Abgerundetes Rechteck 54">
            <a:extLst>
              <a:ext uri="{FF2B5EF4-FFF2-40B4-BE49-F238E27FC236}">
                <a16:creationId xmlns:a16="http://schemas.microsoft.com/office/drawing/2014/main" id="{DE1A32F9-C9ED-4DE3-9856-913DAB542DD3}"/>
              </a:ext>
            </a:extLst>
          </p:cNvPr>
          <p:cNvSpPr/>
          <p:nvPr/>
        </p:nvSpPr>
        <p:spPr>
          <a:xfrm>
            <a:off x="6011171" y="3254350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Mechanische Verfahrens-technik 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14" name="Abgerundetes Rechteck 54">
            <a:extLst>
              <a:ext uri="{FF2B5EF4-FFF2-40B4-BE49-F238E27FC236}">
                <a16:creationId xmlns:a16="http://schemas.microsoft.com/office/drawing/2014/main" id="{B741DD5A-D63D-4308-9254-C29987CD1506}"/>
              </a:ext>
            </a:extLst>
          </p:cNvPr>
          <p:cNvSpPr/>
          <p:nvPr/>
        </p:nvSpPr>
        <p:spPr>
          <a:xfrm>
            <a:off x="6011754" y="4098397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Thermische Verfahrens-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technik 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63" name="Abgerundetes Rechteck 62">
            <a:extLst>
              <a:ext uri="{FF2B5EF4-FFF2-40B4-BE49-F238E27FC236}">
                <a16:creationId xmlns:a16="http://schemas.microsoft.com/office/drawing/2014/main" id="{E643063D-682E-4C9C-9D30-16712950E0E8}"/>
              </a:ext>
            </a:extLst>
          </p:cNvPr>
          <p:cNvSpPr/>
          <p:nvPr/>
        </p:nvSpPr>
        <p:spPr>
          <a:xfrm>
            <a:off x="4136750" y="1541950"/>
            <a:ext cx="864000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Strömungs-lehre</a:t>
            </a:r>
          </a:p>
        </p:txBody>
      </p:sp>
      <p:sp>
        <p:nvSpPr>
          <p:cNvPr id="103" name="Abgerundetes Rechteck 86">
            <a:extLst>
              <a:ext uri="{FF2B5EF4-FFF2-40B4-BE49-F238E27FC236}">
                <a16:creationId xmlns:a16="http://schemas.microsoft.com/office/drawing/2014/main" id="{CB5E4EE6-39F1-467A-B5E7-1957AFBF6A77}"/>
              </a:ext>
            </a:extLst>
          </p:cNvPr>
          <p:cNvSpPr/>
          <p:nvPr/>
        </p:nvSpPr>
        <p:spPr>
          <a:xfrm>
            <a:off x="9698032" y="3069418"/>
            <a:ext cx="2160000" cy="2160000"/>
          </a:xfrm>
          <a:prstGeom prst="roundRect">
            <a:avLst/>
          </a:prstGeom>
          <a:solidFill>
            <a:srgbClr val="9FCDE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Wahlpflichtmodul 1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BWL </a:t>
            </a: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im Ingenieurwesen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Öffentliches Recht und Umweltrecht 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Präsentation und </a:t>
            </a:r>
            <a:b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</a:br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Diskussion Englisch </a:t>
            </a:r>
          </a:p>
          <a:p>
            <a:pPr defTabSz="457234"/>
            <a:endParaRPr lang="de-DE" sz="1000" b="1" dirty="0">
              <a:solidFill>
                <a:schemeClr val="bg1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  <a:p>
            <a:pPr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Wahlpflichtmodul 2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Erneuerbare Energiesysteme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Transformation der Energiewirtschaft </a:t>
            </a:r>
          </a:p>
          <a:p>
            <a:pPr marL="171462" indent="-171462" defTabSz="457234">
              <a:buFont typeface="Arial" panose="020B0604020202020204" pitchFamily="34" charset="0"/>
              <a:buChar char="•"/>
            </a:pP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  <a:cs typeface="Calibri" panose="020F0502020204030204" pitchFamily="34" charset="0"/>
              </a:rPr>
              <a:t>Produktionslogistik</a:t>
            </a:r>
            <a:endParaRPr lang="de-DE" sz="1000" b="1" dirty="0">
              <a:ln w="3175">
                <a:noFill/>
              </a:ln>
              <a:solidFill>
                <a:schemeClr val="bg1"/>
              </a:solidFill>
              <a:latin typeface="Corbel" panose="020B0503020204020204" pitchFamily="34" charset="0"/>
            </a:endParaRPr>
          </a:p>
          <a:p>
            <a:pPr defTabSz="457234"/>
            <a:endParaRPr lang="de-DE" sz="1000" b="1" dirty="0">
              <a:solidFill>
                <a:schemeClr val="bg1"/>
              </a:solidFill>
              <a:latin typeface="Corbel" panose="020B0503020204020204" pitchFamily="34" charset="0"/>
              <a:cs typeface="Calibri" panose="020F0502020204030204" pitchFamily="34" charset="0"/>
            </a:endParaRPr>
          </a:p>
        </p:txBody>
      </p:sp>
      <p:sp>
        <p:nvSpPr>
          <p:cNvPr id="148" name="Abgerundetes Rechteck 85">
            <a:extLst>
              <a:ext uri="{FF2B5EF4-FFF2-40B4-BE49-F238E27FC236}">
                <a16:creationId xmlns:a16="http://schemas.microsoft.com/office/drawing/2014/main" id="{56373AE9-0528-4461-90BF-0F6476CD1345}"/>
              </a:ext>
            </a:extLst>
          </p:cNvPr>
          <p:cNvSpPr/>
          <p:nvPr/>
        </p:nvSpPr>
        <p:spPr>
          <a:xfrm>
            <a:off x="9700257" y="2052532"/>
            <a:ext cx="2160000" cy="360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Lehrveranstaltungen mit Praktikum</a:t>
            </a:r>
          </a:p>
        </p:txBody>
      </p:sp>
      <p:sp>
        <p:nvSpPr>
          <p:cNvPr id="149" name="Abgerundetes Rechteck 93">
            <a:extLst>
              <a:ext uri="{FF2B5EF4-FFF2-40B4-BE49-F238E27FC236}">
                <a16:creationId xmlns:a16="http://schemas.microsoft.com/office/drawing/2014/main" id="{D9E83083-04CC-468E-AB13-2B06AB7884EA}"/>
              </a:ext>
            </a:extLst>
          </p:cNvPr>
          <p:cNvSpPr/>
          <p:nvPr/>
        </p:nvSpPr>
        <p:spPr>
          <a:xfrm>
            <a:off x="9700257" y="2560975"/>
            <a:ext cx="2160000" cy="360000"/>
          </a:xfrm>
          <a:prstGeom prst="roundRect">
            <a:avLst/>
          </a:prstGeom>
          <a:solidFill>
            <a:srgbClr val="B4DA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latin typeface="Calibri" panose="020F0502020204030204" pitchFamily="34" charset="0"/>
                <a:cs typeface="Calibri" panose="020F0502020204030204" pitchFamily="34" charset="0"/>
              </a:rPr>
              <a:t>Fachwissenschaftliche Arbeit</a:t>
            </a:r>
          </a:p>
        </p:txBody>
      </p:sp>
      <p:sp>
        <p:nvSpPr>
          <p:cNvPr id="150" name="Abgerundetes Rechteck 94">
            <a:extLst>
              <a:ext uri="{FF2B5EF4-FFF2-40B4-BE49-F238E27FC236}">
                <a16:creationId xmlns:a16="http://schemas.microsoft.com/office/drawing/2014/main" id="{F7063C02-517E-46E5-A55E-BFB50084EFC5}"/>
              </a:ext>
            </a:extLst>
          </p:cNvPr>
          <p:cNvSpPr/>
          <p:nvPr/>
        </p:nvSpPr>
        <p:spPr>
          <a:xfrm>
            <a:off x="9700257" y="1548143"/>
            <a:ext cx="2160000" cy="360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Lehrveranstaltung ohne Praktikum</a:t>
            </a:r>
          </a:p>
        </p:txBody>
      </p:sp>
      <p:sp>
        <p:nvSpPr>
          <p:cNvPr id="168" name="Abgerundetes Rechteck 51">
            <a:extLst>
              <a:ext uri="{FF2B5EF4-FFF2-40B4-BE49-F238E27FC236}">
                <a16:creationId xmlns:a16="http://schemas.microsoft.com/office/drawing/2014/main" id="{1E53CBFC-0E96-4C97-9060-10A129277096}"/>
              </a:ext>
            </a:extLst>
          </p:cNvPr>
          <p:cNvSpPr/>
          <p:nvPr/>
        </p:nvSpPr>
        <p:spPr>
          <a:xfrm>
            <a:off x="394045" y="2397919"/>
            <a:ext cx="863925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Statik und </a:t>
            </a:r>
          </a:p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Festigkeits-</a:t>
            </a:r>
          </a:p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lehre 1</a:t>
            </a:r>
          </a:p>
        </p:txBody>
      </p:sp>
      <p:sp>
        <p:nvSpPr>
          <p:cNvPr id="172" name="Abgerundetes Rechteck 84">
            <a:extLst>
              <a:ext uri="{FF2B5EF4-FFF2-40B4-BE49-F238E27FC236}">
                <a16:creationId xmlns:a16="http://schemas.microsoft.com/office/drawing/2014/main" id="{6337CDDB-99F1-469A-AEEB-947077403E0F}"/>
              </a:ext>
            </a:extLst>
          </p:cNvPr>
          <p:cNvSpPr/>
          <p:nvPr/>
        </p:nvSpPr>
        <p:spPr>
          <a:xfrm>
            <a:off x="390515" y="3657630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Chemie 1</a:t>
            </a:r>
          </a:p>
        </p:txBody>
      </p:sp>
      <p:sp>
        <p:nvSpPr>
          <p:cNvPr id="176" name="Abgerundetes Rechteck 69">
            <a:extLst>
              <a:ext uri="{FF2B5EF4-FFF2-40B4-BE49-F238E27FC236}">
                <a16:creationId xmlns:a16="http://schemas.microsoft.com/office/drawing/2014/main" id="{FCC8F934-E8F1-4CD6-92F5-CA2E9E8BD1D9}"/>
              </a:ext>
            </a:extLst>
          </p:cNvPr>
          <p:cNvSpPr/>
          <p:nvPr/>
        </p:nvSpPr>
        <p:spPr>
          <a:xfrm>
            <a:off x="1327858" y="3245856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Chemie 2</a:t>
            </a:r>
          </a:p>
        </p:txBody>
      </p:sp>
      <p:sp>
        <p:nvSpPr>
          <p:cNvPr id="178" name="Abgerundetes Rechteck 84">
            <a:extLst>
              <a:ext uri="{FF2B5EF4-FFF2-40B4-BE49-F238E27FC236}">
                <a16:creationId xmlns:a16="http://schemas.microsoft.com/office/drawing/2014/main" id="{184BB6B7-17E3-4EFE-93F2-57356F05ABEC}"/>
              </a:ext>
            </a:extLst>
          </p:cNvPr>
          <p:cNvSpPr/>
          <p:nvPr/>
        </p:nvSpPr>
        <p:spPr>
          <a:xfrm>
            <a:off x="1328115" y="2806242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34"/>
            <a:endParaRPr lang="de-DE" sz="1000" b="1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179" name="Textfeld 178">
            <a:extLst>
              <a:ext uri="{FF2B5EF4-FFF2-40B4-BE49-F238E27FC236}">
                <a16:creationId xmlns:a16="http://schemas.microsoft.com/office/drawing/2014/main" id="{52DA62FD-B552-477E-9F7B-95D345F5A873}"/>
              </a:ext>
            </a:extLst>
          </p:cNvPr>
          <p:cNvSpPr txBox="1"/>
          <p:nvPr/>
        </p:nvSpPr>
        <p:spPr>
          <a:xfrm>
            <a:off x="1340269" y="2878301"/>
            <a:ext cx="828459" cy="24622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 defTabSz="457234"/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Dynamik 1</a:t>
            </a:r>
          </a:p>
        </p:txBody>
      </p:sp>
      <p:sp>
        <p:nvSpPr>
          <p:cNvPr id="186" name="Abgerundetes Rechteck 84">
            <a:extLst>
              <a:ext uri="{FF2B5EF4-FFF2-40B4-BE49-F238E27FC236}">
                <a16:creationId xmlns:a16="http://schemas.microsoft.com/office/drawing/2014/main" id="{704A3EA2-60D4-4F6E-87AF-C97E2C428CB1}"/>
              </a:ext>
            </a:extLst>
          </p:cNvPr>
          <p:cNvSpPr/>
          <p:nvPr/>
        </p:nvSpPr>
        <p:spPr>
          <a:xfrm>
            <a:off x="390514" y="3250252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Physik </a:t>
            </a:r>
            <a:r>
              <a:rPr lang="de-DE" sz="1000" i="1" baseline="50000" dirty="0">
                <a:solidFill>
                  <a:schemeClr val="bg1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92" name="Abgerundetes Rechteck 84">
            <a:extLst>
              <a:ext uri="{FF2B5EF4-FFF2-40B4-BE49-F238E27FC236}">
                <a16:creationId xmlns:a16="http://schemas.microsoft.com/office/drawing/2014/main" id="{027D89D5-D3A7-4486-A34E-7F8B18C2B295}"/>
              </a:ext>
            </a:extLst>
          </p:cNvPr>
          <p:cNvSpPr/>
          <p:nvPr/>
        </p:nvSpPr>
        <p:spPr>
          <a:xfrm>
            <a:off x="5068020" y="1541273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Simulation 1</a:t>
            </a: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r>
              <a:rPr lang="de-DE" sz="1000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5</a:t>
            </a:r>
            <a:endParaRPr lang="de-DE" sz="1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93" name="Abgerundetes Rechteck 84">
            <a:extLst>
              <a:ext uri="{FF2B5EF4-FFF2-40B4-BE49-F238E27FC236}">
                <a16:creationId xmlns:a16="http://schemas.microsoft.com/office/drawing/2014/main" id="{72FE4F76-F5D7-4435-B4E7-32D52CCEBDD1}"/>
              </a:ext>
            </a:extLst>
          </p:cNvPr>
          <p:cNvSpPr/>
          <p:nvPr/>
        </p:nvSpPr>
        <p:spPr>
          <a:xfrm>
            <a:off x="6012619" y="1540876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Simulation 2</a:t>
            </a: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  <a:r>
              <a:rPr lang="de-DE" sz="1000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6</a:t>
            </a:r>
            <a:endParaRPr lang="de-DE" sz="1000" b="1" dirty="0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B675624F-335D-475A-B7D1-29AED349F118}"/>
              </a:ext>
            </a:extLst>
          </p:cNvPr>
          <p:cNvSpPr txBox="1"/>
          <p:nvPr/>
        </p:nvSpPr>
        <p:spPr>
          <a:xfrm>
            <a:off x="294130" y="4885378"/>
            <a:ext cx="222849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i="1" baseline="30000" dirty="0">
                <a:latin typeface="Corbel" panose="020B0503020204020204" pitchFamily="34" charset="0"/>
              </a:rPr>
              <a:t>1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Physik der Schwingungen und Wellen</a:t>
            </a:r>
          </a:p>
          <a:p>
            <a:r>
              <a:rPr lang="de-DE" sz="1000" i="1" baseline="30000" dirty="0">
                <a:latin typeface="Corbel" panose="020B0503020204020204" pitchFamily="34" charset="0"/>
              </a:rPr>
              <a:t>2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Einführung in die Künstliche Intelligenz</a:t>
            </a:r>
          </a:p>
          <a:p>
            <a:endParaRPr lang="de-DE" sz="1000" b="0" i="1" u="none" strike="noStrike" baseline="0" dirty="0">
              <a:latin typeface="Corbel" panose="020B0503020204020204" pitchFamily="34" charset="0"/>
            </a:endParaRPr>
          </a:p>
        </p:txBody>
      </p:sp>
      <p:sp>
        <p:nvSpPr>
          <p:cNvPr id="110" name="Abgerundetes Rechteck 51">
            <a:extLst>
              <a:ext uri="{FF2B5EF4-FFF2-40B4-BE49-F238E27FC236}">
                <a16:creationId xmlns:a16="http://schemas.microsoft.com/office/drawing/2014/main" id="{887AF30C-6147-45A8-A97A-BFB6FC61A928}"/>
              </a:ext>
            </a:extLst>
          </p:cNvPr>
          <p:cNvSpPr/>
          <p:nvPr/>
        </p:nvSpPr>
        <p:spPr>
          <a:xfrm>
            <a:off x="391006" y="1542263"/>
            <a:ext cx="862442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de-DE" sz="1000" b="1" dirty="0">
                <a:solidFill>
                  <a:schemeClr val="bg1"/>
                </a:solidFill>
                <a:latin typeface="Corbel" panose="020B0503020204020204" pitchFamily="34" charset="0"/>
              </a:rPr>
              <a:t>Höhere Mathematik 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1</a:t>
            </a:r>
          </a:p>
        </p:txBody>
      </p:sp>
      <p:sp>
        <p:nvSpPr>
          <p:cNvPr id="136" name="Abgerundetes Rechteck 51">
            <a:extLst>
              <a:ext uri="{FF2B5EF4-FFF2-40B4-BE49-F238E27FC236}">
                <a16:creationId xmlns:a16="http://schemas.microsoft.com/office/drawing/2014/main" id="{4C91AFDD-8223-494D-B2D5-CFF72D9BB95A}"/>
              </a:ext>
            </a:extLst>
          </p:cNvPr>
          <p:cNvSpPr/>
          <p:nvPr/>
        </p:nvSpPr>
        <p:spPr>
          <a:xfrm>
            <a:off x="1331461" y="1541042"/>
            <a:ext cx="862442" cy="792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Höhere Mathematik </a:t>
            </a:r>
          </a:p>
          <a:p>
            <a:pPr lvl="0" algn="ctr">
              <a:defRPr/>
            </a:pPr>
            <a:r>
              <a:rPr lang="de-DE" sz="1000" b="1" dirty="0">
                <a:solidFill>
                  <a:prstClr val="white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47" name="Abgerundetes Rechteck 84">
            <a:extLst>
              <a:ext uri="{FF2B5EF4-FFF2-40B4-BE49-F238E27FC236}">
                <a16:creationId xmlns:a16="http://schemas.microsoft.com/office/drawing/2014/main" id="{98EE8266-9D29-42C2-81D0-775C9B95FA48}"/>
              </a:ext>
            </a:extLst>
          </p:cNvPr>
          <p:cNvSpPr/>
          <p:nvPr/>
        </p:nvSpPr>
        <p:spPr>
          <a:xfrm>
            <a:off x="393637" y="4100836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Einführung </a:t>
            </a:r>
          </a:p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in KI </a:t>
            </a:r>
            <a:r>
              <a:rPr lang="de-DE" sz="1000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2</a:t>
            </a:r>
          </a:p>
        </p:txBody>
      </p:sp>
      <p:sp>
        <p:nvSpPr>
          <p:cNvPr id="151" name="Abgerundetes Rechteck 84">
            <a:extLst>
              <a:ext uri="{FF2B5EF4-FFF2-40B4-BE49-F238E27FC236}">
                <a16:creationId xmlns:a16="http://schemas.microsoft.com/office/drawing/2014/main" id="{4A4E2F32-33D9-4ABE-A40D-D72ED6A0518B}"/>
              </a:ext>
            </a:extLst>
          </p:cNvPr>
          <p:cNvSpPr/>
          <p:nvPr/>
        </p:nvSpPr>
        <p:spPr>
          <a:xfrm>
            <a:off x="393517" y="4511616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Einführung </a:t>
            </a:r>
          </a:p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in die VUT </a:t>
            </a:r>
            <a:r>
              <a:rPr lang="de-DE" sz="1000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3</a:t>
            </a:r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 </a:t>
            </a:r>
          </a:p>
        </p:txBody>
      </p:sp>
      <p:sp>
        <p:nvSpPr>
          <p:cNvPr id="154" name="Textfeld 153">
            <a:extLst>
              <a:ext uri="{FF2B5EF4-FFF2-40B4-BE49-F238E27FC236}">
                <a16:creationId xmlns:a16="http://schemas.microsoft.com/office/drawing/2014/main" id="{CF449D7B-A4EC-4111-80A3-64D506149090}"/>
              </a:ext>
            </a:extLst>
          </p:cNvPr>
          <p:cNvSpPr txBox="1"/>
          <p:nvPr/>
        </p:nvSpPr>
        <p:spPr>
          <a:xfrm>
            <a:off x="2638808" y="4888717"/>
            <a:ext cx="29578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i="1" baseline="30000" dirty="0">
                <a:latin typeface="Corbel" panose="020B0503020204020204" pitchFamily="34" charset="0"/>
              </a:rPr>
              <a:t>3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Einführung in die Verfahrens- und Umwelttechnik</a:t>
            </a:r>
          </a:p>
          <a:p>
            <a:r>
              <a:rPr lang="de-DE" sz="1000" i="1" baseline="30000" dirty="0">
                <a:latin typeface="Corbel" panose="020B0503020204020204" pitchFamily="34" charset="0"/>
              </a:rPr>
              <a:t>4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Blue Engineering – Nachhaltigkeit im Ingenieurwesen</a:t>
            </a:r>
          </a:p>
        </p:txBody>
      </p:sp>
      <p:sp>
        <p:nvSpPr>
          <p:cNvPr id="155" name="Abgerundetes Rechteck 84">
            <a:extLst>
              <a:ext uri="{FF2B5EF4-FFF2-40B4-BE49-F238E27FC236}">
                <a16:creationId xmlns:a16="http://schemas.microsoft.com/office/drawing/2014/main" id="{BA2531E8-DBEC-4307-AD3B-9DA736D3E795}"/>
              </a:ext>
            </a:extLst>
          </p:cNvPr>
          <p:cNvSpPr/>
          <p:nvPr/>
        </p:nvSpPr>
        <p:spPr>
          <a:xfrm>
            <a:off x="1328445" y="2397481"/>
            <a:ext cx="863925" cy="378000"/>
          </a:xfrm>
          <a:prstGeom prst="roundRect">
            <a:avLst/>
          </a:prstGeom>
          <a:solidFill>
            <a:srgbClr val="6CA5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Blue Engineering </a:t>
            </a:r>
            <a:r>
              <a:rPr lang="de-DE" sz="1000" i="1" baseline="50000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4</a:t>
            </a:r>
          </a:p>
        </p:txBody>
      </p:sp>
      <p:sp>
        <p:nvSpPr>
          <p:cNvPr id="159" name="Abgerundetes Rechteck 54">
            <a:extLst>
              <a:ext uri="{FF2B5EF4-FFF2-40B4-BE49-F238E27FC236}">
                <a16:creationId xmlns:a16="http://schemas.microsoft.com/office/drawing/2014/main" id="{C401689A-6169-4719-8872-6AA128183DC0}"/>
              </a:ext>
            </a:extLst>
          </p:cNvPr>
          <p:cNvSpPr/>
          <p:nvPr/>
        </p:nvSpPr>
        <p:spPr>
          <a:xfrm>
            <a:off x="4136318" y="2396301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Mess-, Steuerungs- und Regel-</a:t>
            </a:r>
          </a:p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ungstechnik 1</a:t>
            </a: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D5EA76DB-7F0A-4CB0-B867-FEE2AAD1737A}"/>
              </a:ext>
            </a:extLst>
          </p:cNvPr>
          <p:cNvSpPr txBox="1"/>
          <p:nvPr/>
        </p:nvSpPr>
        <p:spPr>
          <a:xfrm>
            <a:off x="5820604" y="4882564"/>
            <a:ext cx="30844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i="1" baseline="30000" dirty="0">
                <a:latin typeface="Corbel" panose="020B0503020204020204" pitchFamily="34" charset="0"/>
              </a:rPr>
              <a:t>5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Simulation komplexer verfahrenstechnischer Prozesse 1</a:t>
            </a:r>
          </a:p>
          <a:p>
            <a:r>
              <a:rPr lang="de-DE" sz="1000" i="1" baseline="30000" dirty="0">
                <a:latin typeface="Corbel" panose="020B0503020204020204" pitchFamily="34" charset="0"/>
              </a:rPr>
              <a:t>6</a:t>
            </a:r>
            <a:r>
              <a:rPr lang="de-DE" sz="1000" i="1" dirty="0">
                <a:latin typeface="Corbel" panose="020B0503020204020204" pitchFamily="34" charset="0"/>
              </a:rPr>
              <a:t> </a:t>
            </a:r>
            <a:r>
              <a:rPr lang="de-DE" sz="1000" b="0" i="1" u="none" strike="noStrike" baseline="0" dirty="0">
                <a:latin typeface="Corbel" panose="020B0503020204020204" pitchFamily="34" charset="0"/>
              </a:rPr>
              <a:t>Simulation komplexer verfahrenstechnischer Prozesse </a:t>
            </a:r>
            <a:r>
              <a:rPr lang="de-DE" sz="1000" i="1" dirty="0">
                <a:latin typeface="Corbel" panose="020B0503020204020204" pitchFamily="34" charset="0"/>
              </a:rPr>
              <a:t>2</a:t>
            </a:r>
            <a:endParaRPr lang="de-DE" sz="1000" b="0" i="1" u="none" strike="noStrike" baseline="0" dirty="0">
              <a:latin typeface="Corbel" panose="020B0503020204020204" pitchFamily="34" charset="0"/>
            </a:endParaRPr>
          </a:p>
        </p:txBody>
      </p: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538D45B6-D37C-4D64-83DF-DA0322F301EC}"/>
              </a:ext>
            </a:extLst>
          </p:cNvPr>
          <p:cNvGrpSpPr/>
          <p:nvPr/>
        </p:nvGrpSpPr>
        <p:grpSpPr>
          <a:xfrm>
            <a:off x="6615055" y="1853982"/>
            <a:ext cx="299564" cy="449916"/>
            <a:chOff x="6328655" y="1941438"/>
            <a:chExt cx="322625" cy="449916"/>
          </a:xfrm>
        </p:grpSpPr>
        <p:sp>
          <p:nvSpPr>
            <p:cNvPr id="68" name="Rechtwinkliges Dreieck 67">
              <a:extLst>
                <a:ext uri="{FF2B5EF4-FFF2-40B4-BE49-F238E27FC236}">
                  <a16:creationId xmlns:a16="http://schemas.microsoft.com/office/drawing/2014/main" id="{37A56A3D-8734-4586-A678-48159A08E5D4}"/>
                </a:ext>
              </a:extLst>
            </p:cNvPr>
            <p:cNvSpPr/>
            <p:nvPr/>
          </p:nvSpPr>
          <p:spPr>
            <a:xfrm rot="10800000">
              <a:off x="6328655" y="2045672"/>
              <a:ext cx="279358" cy="259392"/>
            </a:xfrm>
            <a:prstGeom prst="rtTriangle">
              <a:avLst/>
            </a:prstGeom>
            <a:solidFill>
              <a:srgbClr val="003D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b="1" dirty="0">
                <a:solidFill>
                  <a:schemeClr val="bg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3" name="Textfeld 72">
              <a:extLst>
                <a:ext uri="{FF2B5EF4-FFF2-40B4-BE49-F238E27FC236}">
                  <a16:creationId xmlns:a16="http://schemas.microsoft.com/office/drawing/2014/main" id="{4C608420-5DEB-4B97-9297-65F5548F6458}"/>
                </a:ext>
              </a:extLst>
            </p:cNvPr>
            <p:cNvSpPr txBox="1"/>
            <p:nvPr/>
          </p:nvSpPr>
          <p:spPr>
            <a:xfrm rot="2700000">
              <a:off x="6318595" y="2058668"/>
              <a:ext cx="449916" cy="2154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700" dirty="0">
                  <a:solidFill>
                    <a:schemeClr val="bg1"/>
                  </a:solidFill>
                  <a:latin typeface="Gotham Book" pitchFamily="50" charset="0"/>
                </a:rPr>
                <a:t>ENGL.</a:t>
              </a:r>
            </a:p>
          </p:txBody>
        </p:sp>
      </p:grpSp>
      <p:grpSp>
        <p:nvGrpSpPr>
          <p:cNvPr id="75" name="Gruppieren 74">
            <a:extLst>
              <a:ext uri="{FF2B5EF4-FFF2-40B4-BE49-F238E27FC236}">
                <a16:creationId xmlns:a16="http://schemas.microsoft.com/office/drawing/2014/main" id="{56E27FFC-0C64-4111-8F41-7A6B7B51534C}"/>
              </a:ext>
            </a:extLst>
          </p:cNvPr>
          <p:cNvGrpSpPr/>
          <p:nvPr/>
        </p:nvGrpSpPr>
        <p:grpSpPr>
          <a:xfrm>
            <a:off x="11038364" y="3699502"/>
            <a:ext cx="299564" cy="449916"/>
            <a:chOff x="6328655" y="1941438"/>
            <a:chExt cx="322625" cy="449916"/>
          </a:xfrm>
        </p:grpSpPr>
        <p:sp>
          <p:nvSpPr>
            <p:cNvPr id="76" name="Rechtwinkliges Dreieck 75">
              <a:extLst>
                <a:ext uri="{FF2B5EF4-FFF2-40B4-BE49-F238E27FC236}">
                  <a16:creationId xmlns:a16="http://schemas.microsoft.com/office/drawing/2014/main" id="{86154D3F-EABD-4CF2-9206-C55CBA851D57}"/>
                </a:ext>
              </a:extLst>
            </p:cNvPr>
            <p:cNvSpPr/>
            <p:nvPr/>
          </p:nvSpPr>
          <p:spPr>
            <a:xfrm rot="10800000">
              <a:off x="6328655" y="2045672"/>
              <a:ext cx="279358" cy="259392"/>
            </a:xfrm>
            <a:prstGeom prst="rtTriangle">
              <a:avLst/>
            </a:prstGeom>
            <a:solidFill>
              <a:srgbClr val="003D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000" b="1" dirty="0">
                <a:solidFill>
                  <a:schemeClr val="bg1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E9CD7BC8-B85F-44D5-98C2-7294640152EF}"/>
                </a:ext>
              </a:extLst>
            </p:cNvPr>
            <p:cNvSpPr txBox="1"/>
            <p:nvPr/>
          </p:nvSpPr>
          <p:spPr>
            <a:xfrm rot="2700000">
              <a:off x="6318595" y="2058668"/>
              <a:ext cx="449916" cy="2154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700" dirty="0">
                  <a:solidFill>
                    <a:schemeClr val="bg1"/>
                  </a:solidFill>
                  <a:latin typeface="Gotham Book" pitchFamily="50" charset="0"/>
                </a:rPr>
                <a:t>ENGL.</a:t>
              </a:r>
            </a:p>
          </p:txBody>
        </p:sp>
      </p:grpSp>
      <p:sp>
        <p:nvSpPr>
          <p:cNvPr id="81" name="Abgerundetes Rechteck 53">
            <a:extLst>
              <a:ext uri="{FF2B5EF4-FFF2-40B4-BE49-F238E27FC236}">
                <a16:creationId xmlns:a16="http://schemas.microsoft.com/office/drawing/2014/main" id="{E1ADE729-FB74-4379-93C7-A65D48F82BCD}"/>
              </a:ext>
            </a:extLst>
          </p:cNvPr>
          <p:cNvSpPr/>
          <p:nvPr/>
        </p:nvSpPr>
        <p:spPr>
          <a:xfrm>
            <a:off x="3208667" y="3250252"/>
            <a:ext cx="864000" cy="792000"/>
          </a:xfrm>
          <a:prstGeom prst="roundRect">
            <a:avLst/>
          </a:prstGeom>
          <a:solidFill>
            <a:srgbClr val="6AC0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defTabSz="457234"/>
            <a:r>
              <a:rPr lang="de-DE" sz="1000" b="1" dirty="0">
                <a:ln w="3175">
                  <a:noFill/>
                </a:ln>
                <a:solidFill>
                  <a:schemeClr val="bg1"/>
                </a:solidFill>
                <a:latin typeface="Corbel" panose="020B0503020204020204" pitchFamily="34" charset="0"/>
              </a:rPr>
              <a:t>Umwelt-messtechnik (Analytik, Partikelmess-technik)</a:t>
            </a:r>
          </a:p>
        </p:txBody>
      </p:sp>
      <p:sp>
        <p:nvSpPr>
          <p:cNvPr id="85" name="Textfeld 84">
            <a:extLst>
              <a:ext uri="{FF2B5EF4-FFF2-40B4-BE49-F238E27FC236}">
                <a16:creationId xmlns:a16="http://schemas.microsoft.com/office/drawing/2014/main" id="{6B9E71EC-8705-4543-844A-38C00B5BB145}"/>
              </a:ext>
            </a:extLst>
          </p:cNvPr>
          <p:cNvSpPr txBox="1"/>
          <p:nvPr/>
        </p:nvSpPr>
        <p:spPr>
          <a:xfrm>
            <a:off x="4223554" y="5779664"/>
            <a:ext cx="76872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200" b="1" baseline="30000" dirty="0">
                <a:solidFill>
                  <a:srgbClr val="E3000F"/>
                </a:solidFill>
                <a:latin typeface="Corbel" panose="020B0503020204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 </a:t>
            </a:r>
            <a:r>
              <a:rPr lang="de-DE" sz="1200" i="1" dirty="0">
                <a:solidFill>
                  <a:srgbClr val="FF0000"/>
                </a:solidFill>
                <a:latin typeface="HCo Gotham SSm"/>
              </a:rPr>
              <a:t>Hinweis: Der Studiengang wurde weiterentwickelt und befindet sich derzeit im Akkreditierungsverfahren. Die endgültige Entscheidung des </a:t>
            </a:r>
            <a:r>
              <a:rPr lang="de-DE" sz="1200" b="0" i="1" dirty="0">
                <a:solidFill>
                  <a:srgbClr val="FF0000"/>
                </a:solidFill>
                <a:effectLst/>
                <a:latin typeface="HCo Gotham SSm"/>
              </a:rPr>
              <a:t>Akkreditierungsrat zu den Weiterentwicklungen stehen noch aus. Änderungen sind daher vorbehalten. </a:t>
            </a:r>
            <a:endParaRPr lang="de-DE" sz="1200" i="1" dirty="0">
              <a:solidFill>
                <a:srgbClr val="FF0000"/>
              </a:solidFill>
            </a:endParaRPr>
          </a:p>
        </p:txBody>
      </p:sp>
      <p:pic>
        <p:nvPicPr>
          <p:cNvPr id="82" name="Grafik 81">
            <a:extLst>
              <a:ext uri="{FF2B5EF4-FFF2-40B4-BE49-F238E27FC236}">
                <a16:creationId xmlns:a16="http://schemas.microsoft.com/office/drawing/2014/main" id="{79EA5DBD-B8CA-4270-B434-2B59E9DA7B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863" y="715317"/>
            <a:ext cx="731559" cy="731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503502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Breitbild</PresentationFormat>
  <Paragraphs>92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Gotham Book</vt:lpstr>
      <vt:lpstr>HCo Gotham SSm</vt:lpstr>
      <vt:lpstr>2_Office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Harutyunyan, Lucine</dc:creator>
  <cp:lastModifiedBy>Arthkamp, Manuela</cp:lastModifiedBy>
  <cp:revision>72</cp:revision>
  <cp:lastPrinted>2025-06-02T15:11:26Z</cp:lastPrinted>
  <dcterms:created xsi:type="dcterms:W3CDTF">2021-01-12T15:20:32Z</dcterms:created>
  <dcterms:modified xsi:type="dcterms:W3CDTF">2026-03-03T07:19:47Z</dcterms:modified>
</cp:coreProperties>
</file>